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Lst>
  <p:notesMasterIdLst>
    <p:notesMasterId r:id="rId48"/>
  </p:notesMasterIdLst>
  <p:handoutMasterIdLst>
    <p:handoutMasterId r:id="rId49"/>
  </p:handoutMasterIdLst>
  <p:sldIdLst>
    <p:sldId id="261" r:id="rId2"/>
    <p:sldId id="352" r:id="rId3"/>
    <p:sldId id="350" r:id="rId4"/>
    <p:sldId id="330" r:id="rId5"/>
    <p:sldId id="328" r:id="rId6"/>
    <p:sldId id="368" r:id="rId7"/>
    <p:sldId id="353" r:id="rId8"/>
    <p:sldId id="331" r:id="rId9"/>
    <p:sldId id="335" r:id="rId10"/>
    <p:sldId id="355" r:id="rId11"/>
    <p:sldId id="337" r:id="rId12"/>
    <p:sldId id="348" r:id="rId13"/>
    <p:sldId id="286" r:id="rId14"/>
    <p:sldId id="278" r:id="rId15"/>
    <p:sldId id="370" r:id="rId16"/>
    <p:sldId id="276" r:id="rId17"/>
    <p:sldId id="266" r:id="rId18"/>
    <p:sldId id="297" r:id="rId19"/>
    <p:sldId id="365" r:id="rId20"/>
    <p:sldId id="340" r:id="rId21"/>
    <p:sldId id="341" r:id="rId22"/>
    <p:sldId id="342" r:id="rId23"/>
    <p:sldId id="364" r:id="rId24"/>
    <p:sldId id="268" r:id="rId25"/>
    <p:sldId id="271" r:id="rId26"/>
    <p:sldId id="269" r:id="rId27"/>
    <p:sldId id="282" r:id="rId28"/>
    <p:sldId id="367" r:id="rId29"/>
    <p:sldId id="283" r:id="rId30"/>
    <p:sldId id="265" r:id="rId31"/>
    <p:sldId id="343" r:id="rId32"/>
    <p:sldId id="291" r:id="rId33"/>
    <p:sldId id="285" r:id="rId34"/>
    <p:sldId id="284" r:id="rId35"/>
    <p:sldId id="359" r:id="rId36"/>
    <p:sldId id="287" r:id="rId37"/>
    <p:sldId id="288" r:id="rId38"/>
    <p:sldId id="270" r:id="rId39"/>
    <p:sldId id="272" r:id="rId40"/>
    <p:sldId id="273" r:id="rId41"/>
    <p:sldId id="362" r:id="rId42"/>
    <p:sldId id="295" r:id="rId43"/>
    <p:sldId id="294" r:id="rId44"/>
    <p:sldId id="344" r:id="rId45"/>
    <p:sldId id="345" r:id="rId46"/>
    <p:sldId id="346" r:id="rId4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e"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C64FCF"/>
    <a:srgbClr val="8B40DE"/>
    <a:srgbClr val="6EF271"/>
    <a:srgbClr val="FF66FF"/>
    <a:srgbClr val="FF00FF"/>
    <a:srgbClr val="66C7F8"/>
    <a:srgbClr val="4D4D4C"/>
    <a:srgbClr val="EAC8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69012ECD-51FC-41F1-AA8D-1B2483CD663E}" styleName="Stile chiaro 2 - Color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10" autoAdjust="0"/>
    <p:restoredTop sz="93979" autoAdjust="0"/>
  </p:normalViewPr>
  <p:slideViewPr>
    <p:cSldViewPr snapToGrid="0">
      <p:cViewPr varScale="1">
        <p:scale>
          <a:sx n="114" d="100"/>
          <a:sy n="114" d="100"/>
        </p:scale>
        <p:origin x="608"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288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Foglio_di_lavoro_di_Microsoft_Excel.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Foglio_di_lavoro_di_Microsoft_Excel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package" Target="../embeddings/Foglio_di_lavoro_di_Microsoft_Excel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Foglio_di_lavoro_di_Microsoft_Excel3.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3"/>
          <c:dPt>
            <c:idx val="0"/>
            <c:bubble3D val="0"/>
            <c:explosion val="0"/>
            <c:spPr>
              <a:solidFill>
                <a:srgbClr val="FF0000"/>
              </a:solidFill>
              <a:ln w="19050">
                <a:solidFill>
                  <a:schemeClr val="lt1"/>
                </a:solidFill>
              </a:ln>
              <a:effectLst>
                <a:glow rad="12700">
                  <a:schemeClr val="accent1">
                    <a:alpha val="40000"/>
                  </a:schemeClr>
                </a:glow>
              </a:effectLst>
            </c:spPr>
            <c:extLst>
              <c:ext xmlns:c16="http://schemas.microsoft.com/office/drawing/2014/chart" uri="{C3380CC4-5D6E-409C-BE32-E72D297353CC}">
                <c16:uniqueId val="{00000001-5CB6-4941-AECD-FB266222FBB5}"/>
              </c:ext>
            </c:extLst>
          </c:dPt>
          <c:dPt>
            <c:idx val="1"/>
            <c:bubble3D val="0"/>
            <c:spPr>
              <a:solidFill>
                <a:srgbClr val="00B050"/>
              </a:solidFill>
              <a:ln w="19050" cap="sq" cmpd="sng">
                <a:solidFill>
                  <a:schemeClr val="lt1"/>
                </a:solidFill>
              </a:ln>
              <a:effectLst/>
              <a:scene3d>
                <a:camera prst="orthographicFront"/>
                <a:lightRig rig="threePt" dir="t"/>
              </a:scene3d>
              <a:sp3d prstMaterial="metal">
                <a:bevelB w="19050"/>
              </a:sp3d>
            </c:spPr>
            <c:extLst>
              <c:ext xmlns:c16="http://schemas.microsoft.com/office/drawing/2014/chart" uri="{C3380CC4-5D6E-409C-BE32-E72D297353CC}">
                <c16:uniqueId val="{00000003-5CB6-4941-AECD-FB266222FBB5}"/>
              </c:ext>
            </c:extLst>
          </c:dPt>
          <c:dPt>
            <c:idx val="2"/>
            <c:bubble3D val="0"/>
            <c:spPr>
              <a:solidFill>
                <a:srgbClr val="66C7F8">
                  <a:alpha val="79000"/>
                </a:srgbClr>
              </a:solidFill>
              <a:ln w="19050">
                <a:solidFill>
                  <a:schemeClr val="lt1"/>
                </a:solidFill>
              </a:ln>
              <a:effectLst/>
            </c:spPr>
            <c:extLst>
              <c:ext xmlns:c16="http://schemas.microsoft.com/office/drawing/2014/chart" uri="{C3380CC4-5D6E-409C-BE32-E72D297353CC}">
                <c16:uniqueId val="{00000005-5CB6-4941-AECD-FB266222FBB5}"/>
              </c:ext>
            </c:extLst>
          </c:dPt>
          <c:dPt>
            <c:idx val="3"/>
            <c:bubble3D val="0"/>
            <c:spPr>
              <a:solidFill>
                <a:schemeClr val="accent4"/>
              </a:solidFill>
              <a:ln w="19050">
                <a:solidFill>
                  <a:schemeClr val="lt1"/>
                </a:solidFill>
              </a:ln>
              <a:effectLst/>
              <a:scene3d>
                <a:camera prst="orthographicFront"/>
                <a:lightRig rig="threePt" dir="t"/>
              </a:scene3d>
              <a:sp3d>
                <a:bevelB w="31750"/>
              </a:sp3d>
            </c:spPr>
            <c:extLst>
              <c:ext xmlns:c16="http://schemas.microsoft.com/office/drawing/2014/chart" uri="{C3380CC4-5D6E-409C-BE32-E72D297353CC}">
                <c16:uniqueId val="{00000007-5CB6-4941-AECD-FB266222FBB5}"/>
              </c:ext>
            </c:extLst>
          </c:dPt>
          <c:dPt>
            <c:idx val="4"/>
            <c:bubble3D val="0"/>
            <c:spPr>
              <a:solidFill>
                <a:srgbClr val="FFC000"/>
              </a:solidFill>
              <a:ln w="19050">
                <a:solidFill>
                  <a:schemeClr val="lt1"/>
                </a:solidFill>
              </a:ln>
              <a:effectLst/>
            </c:spPr>
            <c:extLst>
              <c:ext xmlns:c16="http://schemas.microsoft.com/office/drawing/2014/chart" uri="{C3380CC4-5D6E-409C-BE32-E72D297353CC}">
                <c16:uniqueId val="{00000009-5CB6-4941-AECD-FB266222FBB5}"/>
              </c:ext>
            </c:extLst>
          </c:dPt>
          <c:dPt>
            <c:idx val="5"/>
            <c:bubble3D val="0"/>
            <c:spPr>
              <a:solidFill>
                <a:srgbClr val="FF66FF"/>
              </a:solidFill>
              <a:ln w="19050">
                <a:solidFill>
                  <a:schemeClr val="lt1"/>
                </a:solidFill>
              </a:ln>
              <a:effectLst/>
            </c:spPr>
            <c:extLst>
              <c:ext xmlns:c16="http://schemas.microsoft.com/office/drawing/2014/chart" uri="{C3380CC4-5D6E-409C-BE32-E72D297353CC}">
                <c16:uniqueId val="{0000000B-5CB6-4941-AECD-FB266222FBB5}"/>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it-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Sheet1!$A$14:$F$14</c:f>
              <c:strCache>
                <c:ptCount val="6"/>
                <c:pt idx="0">
                  <c:v>Area Ingegneria Informatica</c:v>
                </c:pt>
                <c:pt idx="1">
                  <c:v>Area Medica</c:v>
                </c:pt>
                <c:pt idx="2">
                  <c:v>Diritto</c:v>
                </c:pt>
                <c:pt idx="3">
                  <c:v>Filosofia</c:v>
                </c:pt>
                <c:pt idx="4">
                  <c:v>Personale di laboratorio</c:v>
                </c:pt>
                <c:pt idx="5">
                  <c:v>Personale T/A</c:v>
                </c:pt>
              </c:strCache>
            </c:strRef>
          </c:cat>
          <c:val>
            <c:numRef>
              <c:f>Sheet1!$A$15:$F$15</c:f>
              <c:numCache>
                <c:formatCode>General</c:formatCode>
                <c:ptCount val="6"/>
                <c:pt idx="0">
                  <c:v>24</c:v>
                </c:pt>
                <c:pt idx="1">
                  <c:v>35</c:v>
                </c:pt>
                <c:pt idx="2">
                  <c:v>2</c:v>
                </c:pt>
                <c:pt idx="3">
                  <c:v>1</c:v>
                </c:pt>
                <c:pt idx="4">
                  <c:v>10</c:v>
                </c:pt>
                <c:pt idx="5">
                  <c:v>4</c:v>
                </c:pt>
              </c:numCache>
            </c:numRef>
          </c:val>
          <c:extLst>
            <c:ext xmlns:c16="http://schemas.microsoft.com/office/drawing/2014/chart" uri="{C3380CC4-5D6E-409C-BE32-E72D297353CC}">
              <c16:uniqueId val="{0000000C-5CB6-4941-AECD-FB266222FBB5}"/>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900" b="1" i="0" u="none" strike="noStrike" kern="1200" baseline="0">
                <a:solidFill>
                  <a:srgbClr val="FF0000"/>
                </a:solidFill>
                <a:latin typeface="Barlow"/>
                <a:ea typeface="+mn-ea"/>
                <a:cs typeface="Arial" panose="020B0604020202020204" pitchFamily="34" charset="0"/>
              </a:defRPr>
            </a:pPr>
            <a:endParaRPr lang="it-IT"/>
          </a:p>
        </c:txPr>
      </c:legendEntry>
      <c:legendEntry>
        <c:idx val="1"/>
        <c:txPr>
          <a:bodyPr rot="0" spcFirstLastPara="1" vertOverflow="ellipsis" vert="horz" wrap="square" anchor="ctr" anchorCtr="1"/>
          <a:lstStyle/>
          <a:p>
            <a:pPr>
              <a:defRPr sz="900" b="1" i="0" u="none" strike="noStrike" kern="1200" baseline="0">
                <a:solidFill>
                  <a:srgbClr val="00B050"/>
                </a:solidFill>
                <a:latin typeface="Barlow"/>
                <a:ea typeface="+mn-ea"/>
                <a:cs typeface="Arial" panose="020B0604020202020204" pitchFamily="34" charset="0"/>
              </a:defRPr>
            </a:pPr>
            <a:endParaRPr lang="it-IT"/>
          </a:p>
        </c:txPr>
      </c:legendEntry>
      <c:legendEntry>
        <c:idx val="2"/>
        <c:txPr>
          <a:bodyPr rot="0" spcFirstLastPara="1" vertOverflow="ellipsis" vert="horz" wrap="square" anchor="ctr" anchorCtr="1"/>
          <a:lstStyle/>
          <a:p>
            <a:pPr>
              <a:defRPr sz="900" b="1" i="0" u="none" strike="noStrike" kern="1200" baseline="0">
                <a:solidFill>
                  <a:srgbClr val="66C7F8"/>
                </a:solidFill>
                <a:latin typeface="Barlow"/>
                <a:ea typeface="+mn-ea"/>
                <a:cs typeface="Arial" panose="020B0604020202020204" pitchFamily="34" charset="0"/>
              </a:defRPr>
            </a:pPr>
            <a:endParaRPr lang="it-IT"/>
          </a:p>
        </c:txPr>
      </c:legendEntry>
      <c:legendEntry>
        <c:idx val="3"/>
        <c:txPr>
          <a:bodyPr rot="0" spcFirstLastPara="1" vertOverflow="ellipsis" vert="horz" wrap="square" anchor="ctr" anchorCtr="1"/>
          <a:lstStyle/>
          <a:p>
            <a:pPr>
              <a:defRPr sz="900" b="1" i="0" u="none" strike="noStrike" kern="1200" baseline="0">
                <a:solidFill>
                  <a:srgbClr val="0070C0"/>
                </a:solidFill>
                <a:latin typeface="Barlow"/>
                <a:ea typeface="+mn-ea"/>
                <a:cs typeface="Arial" panose="020B0604020202020204" pitchFamily="34" charset="0"/>
              </a:defRPr>
            </a:pPr>
            <a:endParaRPr lang="it-IT"/>
          </a:p>
        </c:txPr>
      </c:legendEntry>
      <c:legendEntry>
        <c:idx val="4"/>
        <c:txPr>
          <a:bodyPr rot="0" spcFirstLastPara="1" vertOverflow="ellipsis" vert="horz" wrap="square" anchor="ctr" anchorCtr="1"/>
          <a:lstStyle/>
          <a:p>
            <a:pPr>
              <a:defRPr sz="900" b="1" i="0" u="none" strike="noStrike" kern="1200" baseline="0">
                <a:solidFill>
                  <a:srgbClr val="FFC000"/>
                </a:solidFill>
                <a:latin typeface="Barlow"/>
                <a:ea typeface="+mn-ea"/>
                <a:cs typeface="Arial" panose="020B0604020202020204" pitchFamily="34" charset="0"/>
              </a:defRPr>
            </a:pPr>
            <a:endParaRPr lang="it-IT"/>
          </a:p>
        </c:txPr>
      </c:legendEntry>
      <c:legendEntry>
        <c:idx val="5"/>
        <c:txPr>
          <a:bodyPr rot="0" spcFirstLastPara="1" vertOverflow="ellipsis" vert="horz" wrap="square" anchor="ctr" anchorCtr="1"/>
          <a:lstStyle/>
          <a:p>
            <a:pPr>
              <a:defRPr sz="900" b="1" i="0" u="none" strike="noStrike" kern="1200" baseline="0">
                <a:solidFill>
                  <a:srgbClr val="FF66FF"/>
                </a:solidFill>
                <a:latin typeface="Barlow"/>
                <a:ea typeface="+mn-ea"/>
                <a:cs typeface="Arial" panose="020B0604020202020204" pitchFamily="34" charset="0"/>
              </a:defRPr>
            </a:pPr>
            <a:endParaRPr lang="it-IT"/>
          </a:p>
        </c:txPr>
      </c:legendEntry>
      <c:layout>
        <c:manualLayout>
          <c:xMode val="edge"/>
          <c:yMode val="edge"/>
          <c:x val="0"/>
          <c:y val="0.64655885902796784"/>
          <c:w val="1"/>
          <c:h val="0.33759504427945253"/>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792092553490782E-2"/>
          <c:y val="0"/>
          <c:w val="0.96685499451577095"/>
          <c:h val="0.7923310723175403"/>
        </c:manualLayout>
      </c:layout>
      <c:barChart>
        <c:barDir val="col"/>
        <c:grouping val="stacked"/>
        <c:varyColors val="0"/>
        <c:ser>
          <c:idx val="0"/>
          <c:order val="0"/>
          <c:tx>
            <c:strRef>
              <c:f>Foglio1!$B$2</c:f>
              <c:strCache>
                <c:ptCount val="1"/>
                <c:pt idx="0">
                  <c:v>L</c:v>
                </c:pt>
              </c:strCache>
            </c:strRef>
          </c:tx>
          <c:spPr>
            <a:solidFill>
              <a:schemeClr val="accent5">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Barlow"/>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Foglio1!$A$3:$A$6</c:f>
              <c:strCache>
                <c:ptCount val="4"/>
                <c:pt idx="0">
                  <c:v>A.A. 2019/2020</c:v>
                </c:pt>
                <c:pt idx="1">
                  <c:v>A.A. 2020/2021</c:v>
                </c:pt>
                <c:pt idx="2">
                  <c:v>A.A. 2021/2022</c:v>
                </c:pt>
                <c:pt idx="3">
                  <c:v>A.A. 2022/2023</c:v>
                </c:pt>
              </c:strCache>
            </c:strRef>
          </c:cat>
          <c:val>
            <c:numRef>
              <c:f>Foglio1!$B$3:$B$6</c:f>
              <c:numCache>
                <c:formatCode>General</c:formatCode>
                <c:ptCount val="4"/>
                <c:pt idx="0">
                  <c:v>28</c:v>
                </c:pt>
                <c:pt idx="1">
                  <c:v>31</c:v>
                </c:pt>
                <c:pt idx="2">
                  <c:v>31</c:v>
                </c:pt>
                <c:pt idx="3">
                  <c:v>35</c:v>
                </c:pt>
              </c:numCache>
            </c:numRef>
          </c:val>
          <c:extLst>
            <c:ext xmlns:c16="http://schemas.microsoft.com/office/drawing/2014/chart" uri="{C3380CC4-5D6E-409C-BE32-E72D297353CC}">
              <c16:uniqueId val="{00000000-A739-49B6-8BD5-31D1730827F0}"/>
            </c:ext>
          </c:extLst>
        </c:ser>
        <c:ser>
          <c:idx val="1"/>
          <c:order val="1"/>
          <c:tx>
            <c:strRef>
              <c:f>Foglio1!$C$2</c:f>
              <c:strCache>
                <c:ptCount val="1"/>
                <c:pt idx="0">
                  <c:v>L  interateneo </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Barlow"/>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Foglio1!$A$3:$A$6</c:f>
              <c:strCache>
                <c:ptCount val="4"/>
                <c:pt idx="0">
                  <c:v>A.A. 2019/2020</c:v>
                </c:pt>
                <c:pt idx="1">
                  <c:v>A.A. 2020/2021</c:v>
                </c:pt>
                <c:pt idx="2">
                  <c:v>A.A. 2021/2022</c:v>
                </c:pt>
                <c:pt idx="3">
                  <c:v>A.A. 2022/2023</c:v>
                </c:pt>
              </c:strCache>
            </c:strRef>
          </c:cat>
          <c:val>
            <c:numRef>
              <c:f>Foglio1!$C$3:$C$6</c:f>
              <c:numCache>
                <c:formatCode>General</c:formatCode>
                <c:ptCount val="4"/>
                <c:pt idx="0">
                  <c:v>1</c:v>
                </c:pt>
                <c:pt idx="1">
                  <c:v>1</c:v>
                </c:pt>
                <c:pt idx="2">
                  <c:v>2</c:v>
                </c:pt>
                <c:pt idx="3">
                  <c:v>2</c:v>
                </c:pt>
              </c:numCache>
            </c:numRef>
          </c:val>
          <c:extLst>
            <c:ext xmlns:c16="http://schemas.microsoft.com/office/drawing/2014/chart" uri="{C3380CC4-5D6E-409C-BE32-E72D297353CC}">
              <c16:uniqueId val="{00000001-A739-49B6-8BD5-31D1730827F0}"/>
            </c:ext>
          </c:extLst>
        </c:ser>
        <c:ser>
          <c:idx val="2"/>
          <c:order val="2"/>
          <c:tx>
            <c:strRef>
              <c:f>Foglio1!$D$2</c:f>
              <c:strCache>
                <c:ptCount val="1"/>
                <c:pt idx="0">
                  <c:v>LM</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Barlow"/>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Foglio1!$A$3:$A$6</c:f>
              <c:strCache>
                <c:ptCount val="4"/>
                <c:pt idx="0">
                  <c:v>A.A. 2019/2020</c:v>
                </c:pt>
                <c:pt idx="1">
                  <c:v>A.A. 2020/2021</c:v>
                </c:pt>
                <c:pt idx="2">
                  <c:v>A.A. 2021/2022</c:v>
                </c:pt>
                <c:pt idx="3">
                  <c:v>A.A. 2022/2023</c:v>
                </c:pt>
              </c:strCache>
            </c:strRef>
          </c:cat>
          <c:val>
            <c:numRef>
              <c:f>Foglio1!$D$3:$D$6</c:f>
              <c:numCache>
                <c:formatCode>General</c:formatCode>
                <c:ptCount val="4"/>
                <c:pt idx="0">
                  <c:v>25</c:v>
                </c:pt>
                <c:pt idx="1">
                  <c:v>27</c:v>
                </c:pt>
                <c:pt idx="2">
                  <c:v>28</c:v>
                </c:pt>
                <c:pt idx="3">
                  <c:v>31</c:v>
                </c:pt>
              </c:numCache>
            </c:numRef>
          </c:val>
          <c:extLst>
            <c:ext xmlns:c16="http://schemas.microsoft.com/office/drawing/2014/chart" uri="{C3380CC4-5D6E-409C-BE32-E72D297353CC}">
              <c16:uniqueId val="{00000002-A739-49B6-8BD5-31D1730827F0}"/>
            </c:ext>
          </c:extLst>
        </c:ser>
        <c:ser>
          <c:idx val="3"/>
          <c:order val="3"/>
          <c:tx>
            <c:strRef>
              <c:f>Foglio1!$E$2</c:f>
              <c:strCache>
                <c:ptCount val="1"/>
                <c:pt idx="0">
                  <c:v>LM interateneo</c:v>
                </c:pt>
              </c:strCache>
            </c:strRef>
          </c:tx>
          <c:spPr>
            <a:solidFill>
              <a:srgbClr val="00B0F0"/>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Barlow"/>
                      <a:ea typeface="+mn-ea"/>
                      <a:cs typeface="+mn-cs"/>
                    </a:defRPr>
                  </a:pPr>
                  <a:endParaRPr lang="it-IT"/>
                </a:p>
              </c:txPr>
              <c:showLegendKey val="0"/>
              <c:showVal val="1"/>
              <c:showCatName val="0"/>
              <c:showSerName val="0"/>
              <c:showPercent val="0"/>
              <c:showBubbleSize val="0"/>
              <c:extLst>
                <c:ext xmlns:c16="http://schemas.microsoft.com/office/drawing/2014/chart" uri="{C3380CC4-5D6E-409C-BE32-E72D297353CC}">
                  <c16:uniqueId val="{0000000C-A739-49B6-8BD5-31D1730827F0}"/>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Barlow"/>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Foglio1!$A$3:$A$6</c:f>
              <c:strCache>
                <c:ptCount val="4"/>
                <c:pt idx="0">
                  <c:v>A.A. 2019/2020</c:v>
                </c:pt>
                <c:pt idx="1">
                  <c:v>A.A. 2020/2021</c:v>
                </c:pt>
                <c:pt idx="2">
                  <c:v>A.A. 2021/2022</c:v>
                </c:pt>
                <c:pt idx="3">
                  <c:v>A.A. 2022/2023</c:v>
                </c:pt>
              </c:strCache>
            </c:strRef>
          </c:cat>
          <c:val>
            <c:numRef>
              <c:f>Foglio1!$E$3:$E$6</c:f>
              <c:numCache>
                <c:formatCode>General</c:formatCode>
                <c:ptCount val="4"/>
                <c:pt idx="0">
                  <c:v>2</c:v>
                </c:pt>
                <c:pt idx="1">
                  <c:v>2</c:v>
                </c:pt>
                <c:pt idx="2">
                  <c:v>2</c:v>
                </c:pt>
                <c:pt idx="3">
                  <c:v>2</c:v>
                </c:pt>
              </c:numCache>
            </c:numRef>
          </c:val>
          <c:extLst>
            <c:ext xmlns:c16="http://schemas.microsoft.com/office/drawing/2014/chart" uri="{C3380CC4-5D6E-409C-BE32-E72D297353CC}">
              <c16:uniqueId val="{00000003-A739-49B6-8BD5-31D1730827F0}"/>
            </c:ext>
          </c:extLst>
        </c:ser>
        <c:ser>
          <c:idx val="4"/>
          <c:order val="4"/>
          <c:tx>
            <c:strRef>
              <c:f>Foglio1!$F$2</c:f>
              <c:strCache>
                <c:ptCount val="1"/>
                <c:pt idx="0">
                  <c:v>LMCU</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Barlow"/>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Foglio1!$A$3:$A$6</c:f>
              <c:strCache>
                <c:ptCount val="4"/>
                <c:pt idx="0">
                  <c:v>A.A. 2019/2020</c:v>
                </c:pt>
                <c:pt idx="1">
                  <c:v>A.A. 2020/2021</c:v>
                </c:pt>
                <c:pt idx="2">
                  <c:v>A.A. 2021/2022</c:v>
                </c:pt>
                <c:pt idx="3">
                  <c:v>A.A. 2022/2023</c:v>
                </c:pt>
              </c:strCache>
            </c:strRef>
          </c:cat>
          <c:val>
            <c:numRef>
              <c:f>Foglio1!$F$3:$F$6</c:f>
              <c:numCache>
                <c:formatCode>General</c:formatCode>
                <c:ptCount val="4"/>
                <c:pt idx="0">
                  <c:v>4</c:v>
                </c:pt>
                <c:pt idx="1">
                  <c:v>4</c:v>
                </c:pt>
                <c:pt idx="2">
                  <c:v>4</c:v>
                </c:pt>
                <c:pt idx="3">
                  <c:v>4</c:v>
                </c:pt>
              </c:numCache>
            </c:numRef>
          </c:val>
          <c:extLst>
            <c:ext xmlns:c16="http://schemas.microsoft.com/office/drawing/2014/chart" uri="{C3380CC4-5D6E-409C-BE32-E72D297353CC}">
              <c16:uniqueId val="{00000004-A739-49B6-8BD5-31D1730827F0}"/>
            </c:ext>
          </c:extLst>
        </c:ser>
        <c:ser>
          <c:idx val="5"/>
          <c:order val="5"/>
          <c:tx>
            <c:strRef>
              <c:f>Foglio1!$G$2</c:f>
              <c:strCache>
                <c:ptCount val="1"/>
                <c:pt idx="0">
                  <c:v>LMCU interateneo  </c:v>
                </c:pt>
              </c:strCache>
            </c:strRef>
          </c:tx>
          <c:spPr>
            <a:solidFill>
              <a:schemeClr val="accent6"/>
            </a:solidFill>
            <a:ln>
              <a:noFill/>
            </a:ln>
            <a:effectLst/>
          </c:spPr>
          <c:invertIfNegative val="0"/>
          <c:cat>
            <c:strRef>
              <c:f>Foglio1!$A$3:$A$6</c:f>
              <c:strCache>
                <c:ptCount val="4"/>
                <c:pt idx="0">
                  <c:v>A.A. 2019/2020</c:v>
                </c:pt>
                <c:pt idx="1">
                  <c:v>A.A. 2020/2021</c:v>
                </c:pt>
                <c:pt idx="2">
                  <c:v>A.A. 2021/2022</c:v>
                </c:pt>
                <c:pt idx="3">
                  <c:v>A.A. 2022/2023</c:v>
                </c:pt>
              </c:strCache>
            </c:strRef>
          </c:cat>
          <c:val>
            <c:numRef>
              <c:f>Foglio1!$G$3:$G$6</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A739-49B6-8BD5-31D1730827F0}"/>
            </c:ext>
          </c:extLst>
        </c:ser>
        <c:ser>
          <c:idx val="6"/>
          <c:order val="6"/>
          <c:tx>
            <c:strRef>
              <c:f>Foglio1!$H$2</c:f>
              <c:strCache>
                <c:ptCount val="1"/>
                <c:pt idx="0">
                  <c:v>L (sede amm.va altro Ateneo)</c:v>
                </c:pt>
              </c:strCache>
            </c:strRef>
          </c:tx>
          <c:spPr>
            <a:solidFill>
              <a:schemeClr val="accent6">
                <a:lumMod val="40000"/>
                <a:lumOff val="60000"/>
              </a:schemeClr>
            </a:solidFill>
            <a:ln>
              <a:noFill/>
            </a:ln>
            <a:effectLst/>
          </c:spPr>
          <c:invertIfNegative val="0"/>
          <c:cat>
            <c:strRef>
              <c:f>Foglio1!$A$3:$A$6</c:f>
              <c:strCache>
                <c:ptCount val="4"/>
                <c:pt idx="0">
                  <c:v>A.A. 2019/2020</c:v>
                </c:pt>
                <c:pt idx="1">
                  <c:v>A.A. 2020/2021</c:v>
                </c:pt>
                <c:pt idx="2">
                  <c:v>A.A. 2021/2022</c:v>
                </c:pt>
                <c:pt idx="3">
                  <c:v>A.A. 2022/2023</c:v>
                </c:pt>
              </c:strCache>
            </c:strRef>
          </c:cat>
          <c:val>
            <c:numRef>
              <c:f>Foglio1!$H$3:$H$6</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A739-49B6-8BD5-31D1730827F0}"/>
            </c:ext>
          </c:extLst>
        </c:ser>
        <c:ser>
          <c:idx val="7"/>
          <c:order val="7"/>
          <c:tx>
            <c:strRef>
              <c:f>Foglio1!$I$2</c:f>
              <c:strCache>
                <c:ptCount val="1"/>
                <c:pt idx="0">
                  <c:v>LM  (sede amm.va altro Ateneo)</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Barlow"/>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Foglio1!$A$3:$A$6</c:f>
              <c:strCache>
                <c:ptCount val="4"/>
                <c:pt idx="0">
                  <c:v>A.A. 2019/2020</c:v>
                </c:pt>
                <c:pt idx="1">
                  <c:v>A.A. 2020/2021</c:v>
                </c:pt>
                <c:pt idx="2">
                  <c:v>A.A. 2021/2022</c:v>
                </c:pt>
                <c:pt idx="3">
                  <c:v>A.A. 2022/2023</c:v>
                </c:pt>
              </c:strCache>
            </c:strRef>
          </c:cat>
          <c:val>
            <c:numRef>
              <c:f>Foglio1!$I$3:$I$6</c:f>
              <c:numCache>
                <c:formatCode>General</c:formatCode>
                <c:ptCount val="4"/>
                <c:pt idx="0">
                  <c:v>3</c:v>
                </c:pt>
                <c:pt idx="1">
                  <c:v>3</c:v>
                </c:pt>
                <c:pt idx="2">
                  <c:v>3</c:v>
                </c:pt>
                <c:pt idx="3">
                  <c:v>3</c:v>
                </c:pt>
              </c:numCache>
            </c:numRef>
          </c:val>
          <c:extLst>
            <c:ext xmlns:c16="http://schemas.microsoft.com/office/drawing/2014/chart" uri="{C3380CC4-5D6E-409C-BE32-E72D297353CC}">
              <c16:uniqueId val="{00000007-A739-49B6-8BD5-31D1730827F0}"/>
            </c:ext>
          </c:extLst>
        </c:ser>
        <c:ser>
          <c:idx val="8"/>
          <c:order val="8"/>
          <c:tx>
            <c:strRef>
              <c:f>Foglio1!$J$2</c:f>
              <c:strCache>
                <c:ptCount val="1"/>
                <c:pt idx="0">
                  <c:v>LMCU  (sede amm.va altro Ateneo)</c:v>
                </c:pt>
              </c:strCache>
            </c:strRef>
          </c:tx>
          <c:spPr>
            <a:solidFill>
              <a:srgbClr val="FF66FF"/>
            </a:solidFill>
            <a:ln>
              <a:noFill/>
            </a:ln>
            <a:effectLst/>
          </c:spPr>
          <c:invertIfNegative val="0"/>
          <c:dLbls>
            <c:dLbl>
              <c:idx val="0"/>
              <c:layout>
                <c:manualLayout>
                  <c:x val="0"/>
                  <c:y val="-7.39790598484769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739-49B6-8BD5-31D1730827F0}"/>
                </c:ext>
              </c:extLst>
            </c:dLbl>
            <c:dLbl>
              <c:idx val="1"/>
              <c:layout>
                <c:manualLayout>
                  <c:x val="-4.9606104935247227E-17"/>
                  <c:y val="-7.39790598484769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739-49B6-8BD5-31D1730827F0}"/>
                </c:ext>
              </c:extLst>
            </c:dLbl>
            <c:dLbl>
              <c:idx val="2"/>
              <c:layout>
                <c:manualLayout>
                  <c:x val="-9.9212209870494453E-17"/>
                  <c:y val="-4.93193732323179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739-49B6-8BD5-31D1730827F0}"/>
                </c:ext>
              </c:extLst>
            </c:dLbl>
            <c:spPr>
              <a:noFill/>
              <a:ln w="0">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Barlow"/>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Foglio1!$A$3:$A$6</c:f>
              <c:strCache>
                <c:ptCount val="4"/>
                <c:pt idx="0">
                  <c:v>A.A. 2019/2020</c:v>
                </c:pt>
                <c:pt idx="1">
                  <c:v>A.A. 2020/2021</c:v>
                </c:pt>
                <c:pt idx="2">
                  <c:v>A.A. 2021/2022</c:v>
                </c:pt>
                <c:pt idx="3">
                  <c:v>A.A. 2022/2023</c:v>
                </c:pt>
              </c:strCache>
            </c:strRef>
          </c:cat>
          <c:val>
            <c:numRef>
              <c:f>Foglio1!$J$3:$J$6</c:f>
              <c:numCache>
                <c:formatCode>General</c:formatCode>
                <c:ptCount val="4"/>
                <c:pt idx="0">
                  <c:v>0</c:v>
                </c:pt>
                <c:pt idx="1">
                  <c:v>1</c:v>
                </c:pt>
                <c:pt idx="2">
                  <c:v>1</c:v>
                </c:pt>
                <c:pt idx="3">
                  <c:v>1</c:v>
                </c:pt>
              </c:numCache>
            </c:numRef>
          </c:val>
          <c:extLst>
            <c:ext xmlns:c16="http://schemas.microsoft.com/office/drawing/2014/chart" uri="{C3380CC4-5D6E-409C-BE32-E72D297353CC}">
              <c16:uniqueId val="{00000008-A739-49B6-8BD5-31D1730827F0}"/>
            </c:ext>
          </c:extLst>
        </c:ser>
        <c:dLbls>
          <c:showLegendKey val="0"/>
          <c:showVal val="0"/>
          <c:showCatName val="0"/>
          <c:showSerName val="0"/>
          <c:showPercent val="0"/>
          <c:showBubbleSize val="0"/>
        </c:dLbls>
        <c:gapWidth val="157"/>
        <c:overlap val="100"/>
        <c:axId val="1107468943"/>
        <c:axId val="1107466863"/>
      </c:barChart>
      <c:catAx>
        <c:axId val="1107468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Barlow"/>
                <a:ea typeface="+mn-ea"/>
                <a:cs typeface="+mn-cs"/>
              </a:defRPr>
            </a:pPr>
            <a:endParaRPr lang="it-IT"/>
          </a:p>
        </c:txPr>
        <c:crossAx val="1107466863"/>
        <c:crosses val="autoZero"/>
        <c:auto val="1"/>
        <c:lblAlgn val="ctr"/>
        <c:lblOffset val="100"/>
        <c:noMultiLvlLbl val="0"/>
      </c:catAx>
      <c:valAx>
        <c:axId val="1107466863"/>
        <c:scaling>
          <c:orientation val="minMax"/>
        </c:scaling>
        <c:delete val="1"/>
        <c:axPos val="l"/>
        <c:numFmt formatCode="General" sourceLinked="1"/>
        <c:majorTickMark val="none"/>
        <c:minorTickMark val="none"/>
        <c:tickLblPos val="nextTo"/>
        <c:crossAx val="1107468943"/>
        <c:crossesAt val="1"/>
        <c:crossBetween val="between"/>
      </c:valAx>
      <c:spPr>
        <a:noFill/>
        <a:ln>
          <a:noFill/>
        </a:ln>
        <a:effectLst/>
      </c:spPr>
    </c:plotArea>
    <c:legend>
      <c:legendPos val="b"/>
      <c:legendEntry>
        <c:idx val="0"/>
        <c:txPr>
          <a:bodyPr rot="0" spcFirstLastPara="1" vertOverflow="ellipsis" vert="horz" wrap="square" anchor="ctr" anchorCtr="1"/>
          <a:lstStyle/>
          <a:p>
            <a:pPr>
              <a:defRPr sz="1000" b="1" i="0" u="none" strike="noStrike" kern="1200" baseline="0">
                <a:solidFill>
                  <a:schemeClr val="tx1">
                    <a:lumMod val="65000"/>
                    <a:lumOff val="35000"/>
                  </a:schemeClr>
                </a:solidFill>
                <a:latin typeface="Barlow"/>
                <a:ea typeface="+mn-ea"/>
                <a:cs typeface="+mn-cs"/>
              </a:defRPr>
            </a:pPr>
            <a:endParaRPr lang="it-IT"/>
          </a:p>
        </c:txPr>
      </c:legendEntry>
      <c:legendEntry>
        <c:idx val="1"/>
        <c:txPr>
          <a:bodyPr rot="0" spcFirstLastPara="1" vertOverflow="ellipsis" vert="horz" wrap="square" anchor="ctr" anchorCtr="1"/>
          <a:lstStyle/>
          <a:p>
            <a:pPr>
              <a:defRPr sz="1000" b="1" i="0" u="none" strike="noStrike" kern="1200" baseline="0">
                <a:solidFill>
                  <a:schemeClr val="tx1">
                    <a:lumMod val="65000"/>
                    <a:lumOff val="35000"/>
                  </a:schemeClr>
                </a:solidFill>
                <a:latin typeface="Barlow"/>
                <a:ea typeface="+mn-ea"/>
                <a:cs typeface="+mn-cs"/>
              </a:defRPr>
            </a:pPr>
            <a:endParaRPr lang="it-IT"/>
          </a:p>
        </c:txPr>
      </c:legendEntry>
      <c:legendEntry>
        <c:idx val="2"/>
        <c:txPr>
          <a:bodyPr rot="0" spcFirstLastPara="1" vertOverflow="ellipsis" vert="horz" wrap="square" anchor="ctr" anchorCtr="1"/>
          <a:lstStyle/>
          <a:p>
            <a:pPr>
              <a:defRPr sz="1000" b="1" i="0" u="none" strike="noStrike" kern="1200" baseline="0">
                <a:solidFill>
                  <a:schemeClr val="tx1">
                    <a:lumMod val="65000"/>
                    <a:lumOff val="35000"/>
                  </a:schemeClr>
                </a:solidFill>
                <a:latin typeface="Barlow"/>
                <a:ea typeface="+mn-ea"/>
                <a:cs typeface="+mn-cs"/>
              </a:defRPr>
            </a:pPr>
            <a:endParaRPr lang="it-IT"/>
          </a:p>
        </c:txPr>
      </c:legendEntry>
      <c:legendEntry>
        <c:idx val="3"/>
        <c:txPr>
          <a:bodyPr rot="0" spcFirstLastPara="1" vertOverflow="ellipsis" vert="horz" wrap="square" anchor="ctr" anchorCtr="1"/>
          <a:lstStyle/>
          <a:p>
            <a:pPr>
              <a:defRPr sz="1000" b="1" i="0" u="none" strike="noStrike" kern="1200" baseline="0">
                <a:solidFill>
                  <a:schemeClr val="tx1">
                    <a:lumMod val="65000"/>
                    <a:lumOff val="35000"/>
                  </a:schemeClr>
                </a:solidFill>
                <a:latin typeface="Barlow"/>
                <a:ea typeface="+mn-ea"/>
                <a:cs typeface="+mn-cs"/>
              </a:defRPr>
            </a:pPr>
            <a:endParaRPr lang="it-IT"/>
          </a:p>
        </c:txPr>
      </c:legendEntry>
      <c:legendEntry>
        <c:idx val="4"/>
        <c:txPr>
          <a:bodyPr rot="0" spcFirstLastPara="1" vertOverflow="ellipsis" vert="horz" wrap="square" anchor="ctr" anchorCtr="1"/>
          <a:lstStyle/>
          <a:p>
            <a:pPr>
              <a:defRPr sz="1000" b="1" i="0" u="none" strike="noStrike" kern="1200" baseline="0">
                <a:solidFill>
                  <a:schemeClr val="tx1">
                    <a:lumMod val="65000"/>
                    <a:lumOff val="35000"/>
                  </a:schemeClr>
                </a:solidFill>
                <a:latin typeface="Barlow"/>
                <a:ea typeface="+mn-ea"/>
                <a:cs typeface="+mn-cs"/>
              </a:defRPr>
            </a:pPr>
            <a:endParaRPr lang="it-IT"/>
          </a:p>
        </c:txPr>
      </c:legendEntry>
      <c:legendEntry>
        <c:idx val="5"/>
        <c:delete val="1"/>
      </c:legendEntry>
      <c:legendEntry>
        <c:idx val="6"/>
        <c:delete val="1"/>
      </c:legendEntry>
      <c:legendEntry>
        <c:idx val="7"/>
        <c:txPr>
          <a:bodyPr rot="0" spcFirstLastPara="1" vertOverflow="ellipsis" vert="horz" wrap="square" anchor="ctr" anchorCtr="1"/>
          <a:lstStyle/>
          <a:p>
            <a:pPr>
              <a:defRPr sz="1000" b="1" i="0" u="none" strike="noStrike" kern="1200" baseline="0">
                <a:solidFill>
                  <a:schemeClr val="tx1">
                    <a:lumMod val="65000"/>
                    <a:lumOff val="35000"/>
                  </a:schemeClr>
                </a:solidFill>
                <a:latin typeface="Barlow"/>
                <a:ea typeface="+mn-ea"/>
                <a:cs typeface="+mn-cs"/>
              </a:defRPr>
            </a:pPr>
            <a:endParaRPr lang="it-IT"/>
          </a:p>
        </c:txPr>
      </c:legendEntry>
      <c:layout>
        <c:manualLayout>
          <c:xMode val="edge"/>
          <c:yMode val="edge"/>
          <c:x val="3.5840854623918075E-2"/>
          <c:y val="0.8786643412388695"/>
          <c:w val="0.94639726602342733"/>
          <c:h val="0.10422342049096053"/>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Barlow"/>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Barlow"/>
                <a:ea typeface="+mn-ea"/>
                <a:cs typeface="+mn-cs"/>
              </a:defRPr>
            </a:pPr>
            <a:r>
              <a:rPr lang="it-IT" b="1" dirty="0">
                <a:latin typeface="Barlow"/>
              </a:rPr>
              <a:t>Crescita attività </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Barlow"/>
              <a:ea typeface="+mn-ea"/>
              <a:cs typeface="+mn-cs"/>
            </a:defRPr>
          </a:pPr>
          <a:endParaRPr lang="it-IT"/>
        </a:p>
      </c:txPr>
    </c:title>
    <c:autoTitleDeleted val="0"/>
    <c:plotArea>
      <c:layout/>
      <c:barChart>
        <c:barDir val="col"/>
        <c:grouping val="clustered"/>
        <c:varyColors val="0"/>
        <c:ser>
          <c:idx val="0"/>
          <c:order val="0"/>
          <c:tx>
            <c:strRef>
              <c:f>Foglio1!$C$48</c:f>
              <c:strCache>
                <c:ptCount val="1"/>
                <c:pt idx="0">
                  <c:v>31/12/2019</c:v>
                </c:pt>
              </c:strCache>
            </c:strRef>
          </c:tx>
          <c:spPr>
            <a:solidFill>
              <a:schemeClr val="accent1"/>
            </a:solidFill>
            <a:ln>
              <a:noFill/>
            </a:ln>
            <a:effectLst/>
          </c:spPr>
          <c:invertIfNegative val="0"/>
          <c:cat>
            <c:strRef>
              <c:f>Foglio1!$D$47</c:f>
              <c:strCache>
                <c:ptCount val="1"/>
                <c:pt idx="0">
                  <c:v>attività</c:v>
                </c:pt>
              </c:strCache>
            </c:strRef>
          </c:cat>
          <c:val>
            <c:numRef>
              <c:f>Foglio1!$D$48</c:f>
              <c:numCache>
                <c:formatCode>General</c:formatCode>
                <c:ptCount val="1"/>
                <c:pt idx="0">
                  <c:v>2</c:v>
                </c:pt>
              </c:numCache>
            </c:numRef>
          </c:val>
          <c:extLst>
            <c:ext xmlns:c16="http://schemas.microsoft.com/office/drawing/2014/chart" uri="{C3380CC4-5D6E-409C-BE32-E72D297353CC}">
              <c16:uniqueId val="{00000000-192C-4275-8A5B-4A919F6C37EE}"/>
            </c:ext>
          </c:extLst>
        </c:ser>
        <c:ser>
          <c:idx val="1"/>
          <c:order val="1"/>
          <c:tx>
            <c:strRef>
              <c:f>Foglio1!$C$49</c:f>
              <c:strCache>
                <c:ptCount val="1"/>
                <c:pt idx="0">
                  <c:v>31/12/2020</c:v>
                </c:pt>
              </c:strCache>
            </c:strRef>
          </c:tx>
          <c:spPr>
            <a:solidFill>
              <a:schemeClr val="accent2"/>
            </a:solidFill>
            <a:ln>
              <a:noFill/>
            </a:ln>
            <a:effectLst/>
          </c:spPr>
          <c:invertIfNegative val="0"/>
          <c:cat>
            <c:strRef>
              <c:f>Foglio1!$D$47</c:f>
              <c:strCache>
                <c:ptCount val="1"/>
                <c:pt idx="0">
                  <c:v>attività</c:v>
                </c:pt>
              </c:strCache>
            </c:strRef>
          </c:cat>
          <c:val>
            <c:numRef>
              <c:f>Foglio1!$D$49</c:f>
              <c:numCache>
                <c:formatCode>General</c:formatCode>
                <c:ptCount val="1"/>
                <c:pt idx="0">
                  <c:v>5</c:v>
                </c:pt>
              </c:numCache>
            </c:numRef>
          </c:val>
          <c:extLst>
            <c:ext xmlns:c16="http://schemas.microsoft.com/office/drawing/2014/chart" uri="{C3380CC4-5D6E-409C-BE32-E72D297353CC}">
              <c16:uniqueId val="{00000001-192C-4275-8A5B-4A919F6C37EE}"/>
            </c:ext>
          </c:extLst>
        </c:ser>
        <c:ser>
          <c:idx val="2"/>
          <c:order val="2"/>
          <c:tx>
            <c:strRef>
              <c:f>Foglio1!$C$50</c:f>
              <c:strCache>
                <c:ptCount val="1"/>
                <c:pt idx="0">
                  <c:v>31/12/2021</c:v>
                </c:pt>
              </c:strCache>
            </c:strRef>
          </c:tx>
          <c:spPr>
            <a:solidFill>
              <a:schemeClr val="accent3"/>
            </a:solidFill>
            <a:ln>
              <a:noFill/>
            </a:ln>
            <a:effectLst/>
          </c:spPr>
          <c:invertIfNegative val="0"/>
          <c:cat>
            <c:strRef>
              <c:f>Foglio1!$D$47</c:f>
              <c:strCache>
                <c:ptCount val="1"/>
                <c:pt idx="0">
                  <c:v>attività</c:v>
                </c:pt>
              </c:strCache>
            </c:strRef>
          </c:cat>
          <c:val>
            <c:numRef>
              <c:f>Foglio1!$D$50</c:f>
              <c:numCache>
                <c:formatCode>General</c:formatCode>
                <c:ptCount val="1"/>
                <c:pt idx="0">
                  <c:v>14</c:v>
                </c:pt>
              </c:numCache>
            </c:numRef>
          </c:val>
          <c:extLst>
            <c:ext xmlns:c16="http://schemas.microsoft.com/office/drawing/2014/chart" uri="{C3380CC4-5D6E-409C-BE32-E72D297353CC}">
              <c16:uniqueId val="{00000002-192C-4275-8A5B-4A919F6C37EE}"/>
            </c:ext>
          </c:extLst>
        </c:ser>
        <c:ser>
          <c:idx val="3"/>
          <c:order val="3"/>
          <c:tx>
            <c:strRef>
              <c:f>Foglio1!$C$51</c:f>
              <c:strCache>
                <c:ptCount val="1"/>
                <c:pt idx="0">
                  <c:v>31/12/2022</c:v>
                </c:pt>
              </c:strCache>
            </c:strRef>
          </c:tx>
          <c:spPr>
            <a:solidFill>
              <a:schemeClr val="accent4"/>
            </a:solidFill>
            <a:ln>
              <a:noFill/>
            </a:ln>
            <a:effectLst/>
          </c:spPr>
          <c:invertIfNegative val="0"/>
          <c:cat>
            <c:strRef>
              <c:f>Foglio1!$D$47</c:f>
              <c:strCache>
                <c:ptCount val="1"/>
                <c:pt idx="0">
                  <c:v>attività</c:v>
                </c:pt>
              </c:strCache>
            </c:strRef>
          </c:cat>
          <c:val>
            <c:numRef>
              <c:f>Foglio1!$D$51</c:f>
              <c:numCache>
                <c:formatCode>General</c:formatCode>
                <c:ptCount val="1"/>
                <c:pt idx="0">
                  <c:v>22</c:v>
                </c:pt>
              </c:numCache>
            </c:numRef>
          </c:val>
          <c:extLst>
            <c:ext xmlns:c16="http://schemas.microsoft.com/office/drawing/2014/chart" uri="{C3380CC4-5D6E-409C-BE32-E72D297353CC}">
              <c16:uniqueId val="{00000003-192C-4275-8A5B-4A919F6C37EE}"/>
            </c:ext>
          </c:extLst>
        </c:ser>
        <c:ser>
          <c:idx val="4"/>
          <c:order val="4"/>
          <c:tx>
            <c:strRef>
              <c:f>Foglio1!$C$52</c:f>
              <c:strCache>
                <c:ptCount val="1"/>
                <c:pt idx="0">
                  <c:v>30/06/2023</c:v>
                </c:pt>
              </c:strCache>
            </c:strRef>
          </c:tx>
          <c:spPr>
            <a:solidFill>
              <a:schemeClr val="accent5"/>
            </a:solidFill>
            <a:ln>
              <a:noFill/>
            </a:ln>
            <a:effectLst/>
          </c:spPr>
          <c:invertIfNegative val="0"/>
          <c:cat>
            <c:strRef>
              <c:f>Foglio1!$D$47</c:f>
              <c:strCache>
                <c:ptCount val="1"/>
                <c:pt idx="0">
                  <c:v>attività</c:v>
                </c:pt>
              </c:strCache>
            </c:strRef>
          </c:cat>
          <c:val>
            <c:numRef>
              <c:f>Foglio1!$D$52</c:f>
              <c:numCache>
                <c:formatCode>General</c:formatCode>
                <c:ptCount val="1"/>
                <c:pt idx="0">
                  <c:v>17</c:v>
                </c:pt>
              </c:numCache>
            </c:numRef>
          </c:val>
          <c:extLst>
            <c:ext xmlns:c16="http://schemas.microsoft.com/office/drawing/2014/chart" uri="{C3380CC4-5D6E-409C-BE32-E72D297353CC}">
              <c16:uniqueId val="{00000004-192C-4275-8A5B-4A919F6C37EE}"/>
            </c:ext>
          </c:extLst>
        </c:ser>
        <c:dLbls>
          <c:showLegendKey val="0"/>
          <c:showVal val="0"/>
          <c:showCatName val="0"/>
          <c:showSerName val="0"/>
          <c:showPercent val="0"/>
          <c:showBubbleSize val="0"/>
        </c:dLbls>
        <c:gapWidth val="219"/>
        <c:overlap val="-27"/>
        <c:axId val="695590056"/>
        <c:axId val="695590712"/>
      </c:barChart>
      <c:catAx>
        <c:axId val="695590056"/>
        <c:scaling>
          <c:orientation val="minMax"/>
        </c:scaling>
        <c:delete val="1"/>
        <c:axPos val="b"/>
        <c:numFmt formatCode="General" sourceLinked="1"/>
        <c:majorTickMark val="none"/>
        <c:minorTickMark val="none"/>
        <c:tickLblPos val="nextTo"/>
        <c:crossAx val="695590712"/>
        <c:crosses val="autoZero"/>
        <c:auto val="1"/>
        <c:lblAlgn val="ctr"/>
        <c:lblOffset val="100"/>
        <c:noMultiLvlLbl val="0"/>
      </c:catAx>
      <c:valAx>
        <c:axId val="69559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695590056"/>
        <c:crosses val="autoZero"/>
        <c:crossBetween val="between"/>
      </c:valAx>
      <c:spPr>
        <a:noFill/>
        <a:ln>
          <a:noFill/>
        </a:ln>
        <a:effectLst/>
      </c:spPr>
    </c:plotArea>
    <c:legend>
      <c:legendPos val="b"/>
      <c:layout>
        <c:manualLayout>
          <c:xMode val="edge"/>
          <c:yMode val="edge"/>
          <c:x val="3.0113240070074831E-2"/>
          <c:y val="0.78236279229803585"/>
          <c:w val="0.93296232901966847"/>
          <c:h val="0.1834982486982841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Barlow"/>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011397477033198E-2"/>
          <c:y val="0.11225372503339612"/>
          <c:w val="0.43339904252323291"/>
          <c:h val="0.67764283275126524"/>
        </c:manualLayout>
      </c:layout>
      <c:barChart>
        <c:barDir val="col"/>
        <c:grouping val="clustered"/>
        <c:varyColors val="0"/>
        <c:ser>
          <c:idx val="0"/>
          <c:order val="0"/>
          <c:tx>
            <c:strRef>
              <c:f>'Table 1'!$C$2</c:f>
              <c:strCache>
                <c:ptCount val="1"/>
                <c:pt idx="0">
                  <c:v>R1_2</c:v>
                </c:pt>
              </c:strCache>
            </c:strRef>
          </c:tx>
          <c:spPr>
            <a:solidFill>
              <a:schemeClr val="accent1"/>
            </a:solidFill>
            <a:ln>
              <a:noFill/>
            </a:ln>
            <a:effectLst/>
          </c:spPr>
          <c:invertIfNegative val="0"/>
          <c:dPt>
            <c:idx val="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1-94D3-4742-B382-85099B190888}"/>
              </c:ext>
            </c:extLst>
          </c:dPt>
          <c:dLbls>
            <c:dLbl>
              <c:idx val="0"/>
              <c:numFmt formatCode="0.00" sourceLinked="0"/>
              <c:spPr>
                <a:solidFill>
                  <a:srgbClr val="FFFF00"/>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mn-lt"/>
                      <a:ea typeface="+mn-ea"/>
                      <a:cs typeface="+mn-cs"/>
                    </a:defRPr>
                  </a:pPr>
                  <a:endParaRPr lang="it-IT"/>
                </a:p>
              </c:txPr>
              <c:showLegendKey val="0"/>
              <c:showVal val="1"/>
              <c:showCatName val="0"/>
              <c:showSerName val="0"/>
              <c:showPercent val="0"/>
              <c:showBubbleSize val="0"/>
              <c:extLst>
                <c:ext xmlns:c16="http://schemas.microsoft.com/office/drawing/2014/chart" uri="{C3380CC4-5D6E-409C-BE32-E72D297353CC}">
                  <c16:uniqueId val="{00000001-94D3-4742-B382-85099B190888}"/>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 1'!$B$3:$B$17</c:f>
              <c:strCache>
                <c:ptCount val="15"/>
                <c:pt idx="0">
                  <c:v>Verona</c:v>
                </c:pt>
                <c:pt idx="1">
                  <c:v>Milano Bicocca</c:v>
                </c:pt>
                <c:pt idx="2">
                  <c:v>Roma Tre</c:v>
                </c:pt>
                <c:pt idx="3">
                  <c:v>Pavia</c:v>
                </c:pt>
                <c:pt idx="4">
                  <c:v>Modena e Reggio Emilia</c:v>
                </c:pt>
                <c:pt idx="5">
                  <c:v>Siena</c:v>
                </c:pt>
                <c:pt idx="6">
                  <c:v>Parma</c:v>
                </c:pt>
                <c:pt idx="7">
                  <c:v>Torino Politecnico</c:v>
                </c:pt>
                <c:pt idx="8">
                  <c:v>Perugia</c:v>
                </c:pt>
                <c:pt idx="9">
                  <c:v>Udine</c:v>
                </c:pt>
                <c:pt idx="10">
                  <c:v>Salerno</c:v>
                </c:pt>
                <c:pt idx="11">
                  <c:v>Cagliari</c:v>
                </c:pt>
                <c:pt idx="12">
                  <c:v>Trieste</c:v>
                </c:pt>
                <c:pt idx="13">
                  <c:v>Napoli II</c:v>
                </c:pt>
                <c:pt idx="14">
                  <c:v>Calabria</c:v>
                </c:pt>
              </c:strCache>
            </c:strRef>
          </c:cat>
          <c:val>
            <c:numRef>
              <c:f>'Table 1'!$C$3:$C$17</c:f>
              <c:numCache>
                <c:formatCode>0.00000</c:formatCode>
                <c:ptCount val="15"/>
                <c:pt idx="0">
                  <c:v>1.07786</c:v>
                </c:pt>
                <c:pt idx="1">
                  <c:v>1.0527299999999999</c:v>
                </c:pt>
                <c:pt idx="2">
                  <c:v>1.03484</c:v>
                </c:pt>
                <c:pt idx="3">
                  <c:v>1.0238799999999999</c:v>
                </c:pt>
                <c:pt idx="4">
                  <c:v>1.0209999999999999</c:v>
                </c:pt>
                <c:pt idx="5">
                  <c:v>1.00091</c:v>
                </c:pt>
                <c:pt idx="6">
                  <c:v>1.00004</c:v>
                </c:pt>
                <c:pt idx="7">
                  <c:v>0.99605999999999995</c:v>
                </c:pt>
                <c:pt idx="8">
                  <c:v>0.99336999999999998</c:v>
                </c:pt>
                <c:pt idx="9">
                  <c:v>0.98268999999999995</c:v>
                </c:pt>
                <c:pt idx="10">
                  <c:v>0.97829999999999995</c:v>
                </c:pt>
                <c:pt idx="11">
                  <c:v>0.97782000000000002</c:v>
                </c:pt>
                <c:pt idx="12">
                  <c:v>0.96187</c:v>
                </c:pt>
                <c:pt idx="13">
                  <c:v>0.94247999999999998</c:v>
                </c:pt>
                <c:pt idx="14">
                  <c:v>0.92927999999999999</c:v>
                </c:pt>
              </c:numCache>
            </c:numRef>
          </c:val>
          <c:extLst>
            <c:ext xmlns:c16="http://schemas.microsoft.com/office/drawing/2014/chart" uri="{C3380CC4-5D6E-409C-BE32-E72D297353CC}">
              <c16:uniqueId val="{00000002-94D3-4742-B382-85099B190888}"/>
            </c:ext>
          </c:extLst>
        </c:ser>
        <c:dLbls>
          <c:showLegendKey val="0"/>
          <c:showVal val="0"/>
          <c:showCatName val="0"/>
          <c:showSerName val="0"/>
          <c:showPercent val="0"/>
          <c:showBubbleSize val="0"/>
        </c:dLbls>
        <c:gapWidth val="219"/>
        <c:overlap val="-27"/>
        <c:axId val="166830080"/>
        <c:axId val="166855392"/>
      </c:barChart>
      <c:catAx>
        <c:axId val="16683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66855392"/>
        <c:crosses val="autoZero"/>
        <c:auto val="1"/>
        <c:lblAlgn val="ctr"/>
        <c:lblOffset val="100"/>
        <c:noMultiLvlLbl val="0"/>
      </c:catAx>
      <c:valAx>
        <c:axId val="166855392"/>
        <c:scaling>
          <c:orientation val="minMax"/>
        </c:scaling>
        <c:delete val="1"/>
        <c:axPos val="l"/>
        <c:majorGridlines>
          <c:spPr>
            <a:ln w="9525" cap="flat" cmpd="sng" algn="ctr">
              <a:solidFill>
                <a:schemeClr val="tx1">
                  <a:lumMod val="15000"/>
                  <a:lumOff val="85000"/>
                </a:schemeClr>
              </a:solidFill>
              <a:round/>
            </a:ln>
            <a:effectLst/>
          </c:spPr>
        </c:majorGridlines>
        <c:numFmt formatCode="0.00000" sourceLinked="1"/>
        <c:majorTickMark val="none"/>
        <c:minorTickMark val="none"/>
        <c:tickLblPos val="nextTo"/>
        <c:crossAx val="166830080"/>
        <c:crosses val="autoZero"/>
        <c:crossBetween val="between"/>
      </c:valAx>
      <c:spPr>
        <a:noFill/>
        <a:ln>
          <a:noFill/>
        </a:ln>
        <a:effectLst>
          <a:softEdge rad="0"/>
        </a:effectLst>
      </c:spPr>
    </c:plotArea>
    <c:plotVisOnly val="1"/>
    <c:dispBlanksAs val="gap"/>
    <c:showDLblsOverMax val="0"/>
  </c:chart>
  <c:spPr>
    <a:noFill/>
    <a:ln>
      <a:noFill/>
    </a:ln>
    <a:effectLst/>
  </c:spPr>
  <c:txPr>
    <a:bodyPr/>
    <a:lstStyle/>
    <a:p>
      <a:pPr>
        <a:defRPr/>
      </a:pPr>
      <a:endParaRPr lang="it-IT"/>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Barlow"/>
                <a:ea typeface="+mn-ea"/>
                <a:cs typeface="+mn-cs"/>
              </a:defRPr>
            </a:pPr>
            <a:r>
              <a:rPr lang="it-IT" b="1" dirty="0">
                <a:latin typeface="Barlow"/>
              </a:rPr>
              <a:t>Dettaglio esercitazioni</a:t>
            </a:r>
            <a:r>
              <a:rPr lang="it-IT" b="1" baseline="0" dirty="0">
                <a:latin typeface="Barlow"/>
              </a:rPr>
              <a:t> erogate</a:t>
            </a:r>
            <a:endParaRPr lang="it-IT" b="1" dirty="0">
              <a:latin typeface="Barlow"/>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Barlow"/>
              <a:ea typeface="+mn-ea"/>
              <a:cs typeface="+mn-cs"/>
            </a:defRPr>
          </a:pPr>
          <a:endParaRPr lang="it-IT"/>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Barlow"/>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Sheet1!$A$30:$A$37</c:f>
              <c:strCache>
                <c:ptCount val="8"/>
                <c:pt idx="0">
                  <c:v>inglese</c:v>
                </c:pt>
                <c:pt idx="1">
                  <c:v>spagnolo </c:v>
                </c:pt>
                <c:pt idx="2">
                  <c:v>tedesco</c:v>
                </c:pt>
                <c:pt idx="3">
                  <c:v>francese</c:v>
                </c:pt>
                <c:pt idx="4">
                  <c:v>italiano L2</c:v>
                </c:pt>
                <c:pt idx="5">
                  <c:v>russo </c:v>
                </c:pt>
                <c:pt idx="6">
                  <c:v>laboratori plurilingui </c:v>
                </c:pt>
                <c:pt idx="7">
                  <c:v>arabo</c:v>
                </c:pt>
              </c:strCache>
            </c:strRef>
          </c:cat>
          <c:val>
            <c:numRef>
              <c:f>Sheet1!$B$30:$B$37</c:f>
              <c:numCache>
                <c:formatCode>#,##0</c:formatCode>
                <c:ptCount val="8"/>
                <c:pt idx="0">
                  <c:v>4580</c:v>
                </c:pt>
                <c:pt idx="1">
                  <c:v>2480</c:v>
                </c:pt>
                <c:pt idx="2">
                  <c:v>1774</c:v>
                </c:pt>
                <c:pt idx="3">
                  <c:v>1120</c:v>
                </c:pt>
                <c:pt idx="4">
                  <c:v>1360</c:v>
                </c:pt>
                <c:pt idx="5">
                  <c:v>1280</c:v>
                </c:pt>
                <c:pt idx="6">
                  <c:v>100</c:v>
                </c:pt>
                <c:pt idx="7">
                  <c:v>60</c:v>
                </c:pt>
              </c:numCache>
            </c:numRef>
          </c:val>
          <c:extLst>
            <c:ext xmlns:c16="http://schemas.microsoft.com/office/drawing/2014/chart" uri="{C3380CC4-5D6E-409C-BE32-E72D297353CC}">
              <c16:uniqueId val="{00000000-620E-424C-9683-C42EEBE557E5}"/>
            </c:ext>
          </c:extLst>
        </c:ser>
        <c:dLbls>
          <c:showLegendKey val="0"/>
          <c:showVal val="0"/>
          <c:showCatName val="0"/>
          <c:showSerName val="0"/>
          <c:showPercent val="0"/>
          <c:showBubbleSize val="0"/>
        </c:dLbls>
        <c:gapWidth val="219"/>
        <c:overlap val="-27"/>
        <c:axId val="662051487"/>
        <c:axId val="823997119"/>
      </c:barChart>
      <c:catAx>
        <c:axId val="662051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Barlow"/>
                <a:ea typeface="+mn-ea"/>
                <a:cs typeface="+mn-cs"/>
              </a:defRPr>
            </a:pPr>
            <a:endParaRPr lang="it-IT"/>
          </a:p>
        </c:txPr>
        <c:crossAx val="823997119"/>
        <c:crosses val="autoZero"/>
        <c:auto val="1"/>
        <c:lblAlgn val="ctr"/>
        <c:lblOffset val="100"/>
        <c:noMultiLvlLbl val="0"/>
      </c:catAx>
      <c:valAx>
        <c:axId val="823997119"/>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6620514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Barlow"/>
                <a:ea typeface="+mn-ea"/>
                <a:cs typeface="+mn-cs"/>
              </a:defRPr>
            </a:pPr>
            <a:r>
              <a:rPr lang="it-IT" b="1" dirty="0">
                <a:latin typeface="Barlow"/>
              </a:rPr>
              <a:t>Dettaglio prove di certificazione</a:t>
            </a:r>
            <a:r>
              <a:rPr lang="it-IT" b="1" baseline="0" dirty="0">
                <a:latin typeface="Barlow"/>
              </a:rPr>
              <a:t> </a:t>
            </a:r>
            <a:endParaRPr lang="it-IT" b="1" dirty="0">
              <a:latin typeface="Barlow"/>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Barlow"/>
              <a:ea typeface="+mn-ea"/>
              <a:cs typeface="+mn-cs"/>
            </a:defRPr>
          </a:pPr>
          <a:endParaRPr lang="it-IT"/>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Barlow"/>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Foglio1!$A$1:$A$3</c:f>
              <c:strCache>
                <c:ptCount val="3"/>
                <c:pt idx="0">
                  <c:v>test informatizzati </c:v>
                </c:pt>
                <c:pt idx="1">
                  <c:v>prove scritte </c:v>
                </c:pt>
                <c:pt idx="2">
                  <c:v>prove orali</c:v>
                </c:pt>
              </c:strCache>
            </c:strRef>
          </c:cat>
          <c:val>
            <c:numRef>
              <c:f>Foglio1!$B$1:$B$3</c:f>
              <c:numCache>
                <c:formatCode>#,##0</c:formatCode>
                <c:ptCount val="3"/>
                <c:pt idx="0">
                  <c:v>13789</c:v>
                </c:pt>
                <c:pt idx="1">
                  <c:v>8209</c:v>
                </c:pt>
                <c:pt idx="2">
                  <c:v>5193</c:v>
                </c:pt>
              </c:numCache>
            </c:numRef>
          </c:val>
          <c:extLst>
            <c:ext xmlns:c16="http://schemas.microsoft.com/office/drawing/2014/chart" uri="{C3380CC4-5D6E-409C-BE32-E72D297353CC}">
              <c16:uniqueId val="{00000000-A15D-4B01-9C66-3D2E2F064691}"/>
            </c:ext>
          </c:extLst>
        </c:ser>
        <c:dLbls>
          <c:showLegendKey val="0"/>
          <c:showVal val="0"/>
          <c:showCatName val="0"/>
          <c:showSerName val="0"/>
          <c:showPercent val="0"/>
          <c:showBubbleSize val="0"/>
        </c:dLbls>
        <c:gapWidth val="182"/>
        <c:axId val="667074831"/>
        <c:axId val="653575839"/>
      </c:barChart>
      <c:catAx>
        <c:axId val="6670748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Barlow"/>
                <a:ea typeface="+mn-ea"/>
                <a:cs typeface="+mn-cs"/>
              </a:defRPr>
            </a:pPr>
            <a:endParaRPr lang="it-IT"/>
          </a:p>
        </c:txPr>
        <c:crossAx val="653575839"/>
        <c:crosses val="autoZero"/>
        <c:auto val="1"/>
        <c:lblAlgn val="ctr"/>
        <c:lblOffset val="100"/>
        <c:noMultiLvlLbl val="0"/>
      </c:catAx>
      <c:valAx>
        <c:axId val="65357583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66707483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3.xml.rels><?xml version="1.0" encoding="UTF-8" standalone="yes"?>
<Relationships xmlns="http://schemas.openxmlformats.org/package/2006/relationships"><Relationship Id="rId1" Type="http://schemas.openxmlformats.org/officeDocument/2006/relationships/image" Target="../media/image27.png"/></Relationships>
</file>

<file path=ppt/drawings/drawing1.xml><?xml version="1.0" encoding="utf-8"?>
<c:userShapes xmlns:c="http://schemas.openxmlformats.org/drawingml/2006/chart">
  <cdr:relSizeAnchor xmlns:cdr="http://schemas.openxmlformats.org/drawingml/2006/chartDrawing">
    <cdr:from>
      <cdr:x>0.36885</cdr:x>
      <cdr:y>0</cdr:y>
    </cdr:from>
    <cdr:to>
      <cdr:x>0.63115</cdr:x>
      <cdr:y>0.15512</cdr:y>
    </cdr:to>
    <cdr:sp macro="" textlink="">
      <cdr:nvSpPr>
        <cdr:cNvPr id="2" name="CasellaDiTesto 1">
          <a:extLst xmlns:a="http://schemas.openxmlformats.org/drawingml/2006/main">
            <a:ext uri="{FF2B5EF4-FFF2-40B4-BE49-F238E27FC236}">
              <a16:creationId xmlns:a16="http://schemas.microsoft.com/office/drawing/2014/main" id="{198486EF-0488-4CF3-9AA9-344D942F9A0D}"/>
            </a:ext>
          </a:extLst>
        </cdr:cNvPr>
        <cdr:cNvSpPr txBox="1"/>
      </cdr:nvSpPr>
      <cdr:spPr>
        <a:xfrm xmlns:a="http://schemas.openxmlformats.org/drawingml/2006/main">
          <a:off x="1373607" y="0"/>
          <a:ext cx="976813" cy="37297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it-IT" sz="1400" b="1" dirty="0">
              <a:latin typeface="Barlow"/>
              <a:cs typeface="Arial" panose="020B0604020202020204" pitchFamily="34" charset="0"/>
            </a:rPr>
            <a:t>Totale 76</a:t>
          </a:r>
        </a:p>
      </cdr:txBody>
    </cdr:sp>
  </cdr:relSizeAnchor>
  <cdr:relSizeAnchor xmlns:cdr="http://schemas.openxmlformats.org/drawingml/2006/chartDrawing">
    <cdr:from>
      <cdr:x>0.07697</cdr:x>
      <cdr:y>0.05063</cdr:y>
    </cdr:from>
    <cdr:to>
      <cdr:x>0.33926</cdr:x>
      <cdr:y>0.38396</cdr:y>
    </cdr:to>
    <cdr:sp macro="" textlink="">
      <cdr:nvSpPr>
        <cdr:cNvPr id="3" name="CasellaDiTesto 2">
          <a:extLst xmlns:a="http://schemas.openxmlformats.org/drawingml/2006/main">
            <a:ext uri="{FF2B5EF4-FFF2-40B4-BE49-F238E27FC236}">
              <a16:creationId xmlns:a16="http://schemas.microsoft.com/office/drawing/2014/main" id="{F2C3D2F6-CE11-40E9-B059-99B4D061C301}"/>
            </a:ext>
          </a:extLst>
        </cdr:cNvPr>
        <cdr:cNvSpPr txBox="1"/>
      </cdr:nvSpPr>
      <cdr:spPr>
        <a:xfrm xmlns:a="http://schemas.openxmlformats.org/drawingml/2006/main">
          <a:off x="268321" y="13887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it-IT"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0.10659</cdr:x>
      <cdr:y>0.18594</cdr:y>
    </cdr:from>
    <cdr:to>
      <cdr:x>0.204</cdr:x>
      <cdr:y>0.20926</cdr:y>
    </cdr:to>
    <cdr:sp macro="" textlink="">
      <cdr:nvSpPr>
        <cdr:cNvPr id="2" name="CasellaDiTesto 1">
          <a:extLst xmlns:a="http://schemas.openxmlformats.org/drawingml/2006/main">
            <a:ext uri="{FF2B5EF4-FFF2-40B4-BE49-F238E27FC236}">
              <a16:creationId xmlns:a16="http://schemas.microsoft.com/office/drawing/2014/main" id="{277E173E-55B4-45DA-9F9A-F77851AC6CD7}"/>
            </a:ext>
          </a:extLst>
        </cdr:cNvPr>
        <cdr:cNvSpPr txBox="1"/>
      </cdr:nvSpPr>
      <cdr:spPr>
        <a:xfrm xmlns:a="http://schemas.openxmlformats.org/drawingml/2006/main">
          <a:off x="1000559" y="957623"/>
          <a:ext cx="914400" cy="1200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it-IT" sz="1100" dirty="0"/>
        </a:p>
      </cdr:txBody>
    </cdr:sp>
  </cdr:relSizeAnchor>
  <cdr:relSizeAnchor xmlns:cdr="http://schemas.openxmlformats.org/drawingml/2006/chartDrawing">
    <cdr:from>
      <cdr:x>0.11544</cdr:x>
      <cdr:y>0.16083</cdr:y>
    </cdr:from>
    <cdr:to>
      <cdr:x>0.19908</cdr:x>
      <cdr:y>0.21822</cdr:y>
    </cdr:to>
    <cdr:sp macro="" textlink="">
      <cdr:nvSpPr>
        <cdr:cNvPr id="3" name="CasellaDiTesto 2">
          <a:extLst xmlns:a="http://schemas.openxmlformats.org/drawingml/2006/main">
            <a:ext uri="{FF2B5EF4-FFF2-40B4-BE49-F238E27FC236}">
              <a16:creationId xmlns:a16="http://schemas.microsoft.com/office/drawing/2014/main" id="{5AFF56D4-2293-4F55-A36C-C0C49CE6EEC4}"/>
            </a:ext>
          </a:extLst>
        </cdr:cNvPr>
        <cdr:cNvSpPr txBox="1"/>
      </cdr:nvSpPr>
      <cdr:spPr>
        <a:xfrm xmlns:a="http://schemas.openxmlformats.org/drawingml/2006/main">
          <a:off x="1083686" y="828314"/>
          <a:ext cx="785092" cy="2955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it-IT" sz="1100" b="1" dirty="0">
              <a:highlight>
                <a:srgbClr val="FFFF00"/>
              </a:highlight>
              <a:latin typeface="Barlow"/>
            </a:rPr>
            <a:t>Totale 63</a:t>
          </a:r>
        </a:p>
      </cdr:txBody>
    </cdr:sp>
  </cdr:relSizeAnchor>
  <cdr:relSizeAnchor xmlns:cdr="http://schemas.openxmlformats.org/drawingml/2006/chartDrawing">
    <cdr:from>
      <cdr:x>0.35516</cdr:x>
      <cdr:y>0.1169</cdr:y>
    </cdr:from>
    <cdr:to>
      <cdr:x>0.43879</cdr:x>
      <cdr:y>0.17428</cdr:y>
    </cdr:to>
    <cdr:sp macro="" textlink="">
      <cdr:nvSpPr>
        <cdr:cNvPr id="4" name="CasellaDiTesto 1">
          <a:extLst xmlns:a="http://schemas.openxmlformats.org/drawingml/2006/main">
            <a:ext uri="{FF2B5EF4-FFF2-40B4-BE49-F238E27FC236}">
              <a16:creationId xmlns:a16="http://schemas.microsoft.com/office/drawing/2014/main" id="{1D90BAF0-C6F4-4394-A185-4738D5FD9A42}"/>
            </a:ext>
          </a:extLst>
        </cdr:cNvPr>
        <cdr:cNvSpPr txBox="1"/>
      </cdr:nvSpPr>
      <cdr:spPr>
        <a:xfrm xmlns:a="http://schemas.openxmlformats.org/drawingml/2006/main">
          <a:off x="3333950" y="602047"/>
          <a:ext cx="785049" cy="29551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it-IT" sz="1100" b="1" dirty="0">
              <a:highlight>
                <a:srgbClr val="FFFF00"/>
              </a:highlight>
              <a:latin typeface="Barlow"/>
            </a:rPr>
            <a:t>Totale 69</a:t>
          </a:r>
        </a:p>
      </cdr:txBody>
    </cdr:sp>
  </cdr:relSizeAnchor>
  <cdr:relSizeAnchor xmlns:cdr="http://schemas.openxmlformats.org/drawingml/2006/chartDrawing">
    <cdr:from>
      <cdr:x>0.59609</cdr:x>
      <cdr:y>0.09896</cdr:y>
    </cdr:from>
    <cdr:to>
      <cdr:x>0.67973</cdr:x>
      <cdr:y>0.15635</cdr:y>
    </cdr:to>
    <cdr:sp macro="" textlink="">
      <cdr:nvSpPr>
        <cdr:cNvPr id="5" name="CasellaDiTesto 1">
          <a:extLst xmlns:a="http://schemas.openxmlformats.org/drawingml/2006/main">
            <a:ext uri="{FF2B5EF4-FFF2-40B4-BE49-F238E27FC236}">
              <a16:creationId xmlns:a16="http://schemas.microsoft.com/office/drawing/2014/main" id="{1D90BAF0-C6F4-4394-A185-4738D5FD9A42}"/>
            </a:ext>
          </a:extLst>
        </cdr:cNvPr>
        <cdr:cNvSpPr txBox="1"/>
      </cdr:nvSpPr>
      <cdr:spPr>
        <a:xfrm xmlns:a="http://schemas.openxmlformats.org/drawingml/2006/main">
          <a:off x="5595649" y="509659"/>
          <a:ext cx="785092" cy="2955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it-IT" sz="1100" b="1" dirty="0">
              <a:highlight>
                <a:srgbClr val="FFFF00"/>
              </a:highlight>
              <a:latin typeface="Barlow"/>
            </a:rPr>
            <a:t>Totale 71</a:t>
          </a:r>
        </a:p>
      </cdr:txBody>
    </cdr:sp>
  </cdr:relSizeAnchor>
  <cdr:relSizeAnchor xmlns:cdr="http://schemas.openxmlformats.org/drawingml/2006/chartDrawing">
    <cdr:from>
      <cdr:x>0.83027</cdr:x>
      <cdr:y>0.04194</cdr:y>
    </cdr:from>
    <cdr:to>
      <cdr:x>0.91391</cdr:x>
      <cdr:y>0.09933</cdr:y>
    </cdr:to>
    <cdr:sp macro="" textlink="">
      <cdr:nvSpPr>
        <cdr:cNvPr id="6" name="CasellaDiTesto 1">
          <a:extLst xmlns:a="http://schemas.openxmlformats.org/drawingml/2006/main">
            <a:ext uri="{FF2B5EF4-FFF2-40B4-BE49-F238E27FC236}">
              <a16:creationId xmlns:a16="http://schemas.microsoft.com/office/drawing/2014/main" id="{1D90BAF0-C6F4-4394-A185-4738D5FD9A42}"/>
            </a:ext>
          </a:extLst>
        </cdr:cNvPr>
        <cdr:cNvSpPr txBox="1"/>
      </cdr:nvSpPr>
      <cdr:spPr>
        <a:xfrm xmlns:a="http://schemas.openxmlformats.org/drawingml/2006/main">
          <a:off x="7793905" y="215999"/>
          <a:ext cx="785092" cy="2955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it-IT" sz="1100" b="1" dirty="0">
              <a:highlight>
                <a:srgbClr val="FFFF00"/>
              </a:highlight>
              <a:latin typeface="Barlow"/>
            </a:rPr>
            <a:t>Totale 78</a:t>
          </a:r>
        </a:p>
      </cdr:txBody>
    </cdr:sp>
  </cdr:relSizeAnchor>
</c:userShapes>
</file>

<file path=ppt/drawings/drawing3.xml><?xml version="1.0" encoding="utf-8"?>
<c:userShapes xmlns:c="http://schemas.openxmlformats.org/drawingml/2006/chart">
  <cdr:relSizeAnchor xmlns:cdr="http://schemas.openxmlformats.org/drawingml/2006/chartDrawing">
    <cdr:from>
      <cdr:x>0.47817</cdr:x>
      <cdr:y>0.17184</cdr:y>
    </cdr:from>
    <cdr:to>
      <cdr:x>1</cdr:x>
      <cdr:y>0.9397</cdr:y>
    </cdr:to>
    <cdr:pic>
      <cdr:nvPicPr>
        <cdr:cNvPr id="2" name="Immagine 1" descr="Immagine che contiene grafico&#10;&#10;Descrizione generata automaticamente">
          <a:extLst xmlns:a="http://schemas.openxmlformats.org/drawingml/2006/main">
            <a:ext uri="{FF2B5EF4-FFF2-40B4-BE49-F238E27FC236}">
              <a16:creationId xmlns:a16="http://schemas.microsoft.com/office/drawing/2014/main" id="{8F919901-FFA1-49BD-B73A-50B12E09F728}"/>
            </a:ext>
          </a:extLst>
        </cdr:cNvPr>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391048" y="651169"/>
          <a:ext cx="5883377" cy="2909678"/>
        </a:xfrm>
        <a:prstGeom xmlns:a="http://schemas.openxmlformats.org/drawingml/2006/main" prst="rect">
          <a:avLst/>
        </a:prstGeom>
      </cdr:spPr>
    </cdr:pic>
  </cdr:relSizeAnchor>
  <cdr:relSizeAnchor xmlns:cdr="http://schemas.openxmlformats.org/drawingml/2006/chartDrawing">
    <cdr:from>
      <cdr:x>0.63665</cdr:x>
      <cdr:y>0.0731</cdr:y>
    </cdr:from>
    <cdr:to>
      <cdr:x>0.71776</cdr:x>
      <cdr:y>0.31441</cdr:y>
    </cdr:to>
    <cdr:sp macro="" textlink="">
      <cdr:nvSpPr>
        <cdr:cNvPr id="3" name="CasellaDiTesto 2">
          <a:extLst xmlns:a="http://schemas.openxmlformats.org/drawingml/2006/main">
            <a:ext uri="{FF2B5EF4-FFF2-40B4-BE49-F238E27FC236}">
              <a16:creationId xmlns:a16="http://schemas.microsoft.com/office/drawing/2014/main" id="{F127139A-3A14-4435-94AE-E9073E293197}"/>
            </a:ext>
          </a:extLst>
        </cdr:cNvPr>
        <cdr:cNvSpPr txBox="1"/>
      </cdr:nvSpPr>
      <cdr:spPr>
        <a:xfrm xmlns:a="http://schemas.openxmlformats.org/drawingml/2006/main">
          <a:off x="7177903" y="27699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it-IT"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ZA"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EF1077DB-935E-4A0A-947A-D283B9F9F452}" type="datetimeFigureOut">
              <a:rPr lang="en-ZA" smtClean="0"/>
              <a:t>2023/05/18</a:t>
            </a:fld>
            <a:endParaRPr lang="en-ZA"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682C0B10-7CAE-41E4-AB02-7E8B1FF2B898}" type="slidenum">
              <a:rPr lang="en-ZA" smtClean="0"/>
              <a:t>‹N›</a:t>
            </a:fld>
            <a:endParaRPr lang="en-ZA"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9EDBDA2-4480-4D82-8886-1B64A7ECBBAC}" type="datetimeFigureOut">
              <a:rPr lang="en-ZA" smtClean="0"/>
              <a:t>2023/05/18</a:t>
            </a:fld>
            <a:endParaRPr lang="en-ZA"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FDDBACE-0F8F-43FD-98F0-DEE13552DADA}" type="slidenum">
              <a:rPr lang="en-ZA" smtClean="0"/>
              <a:t>‹N›</a:t>
            </a:fld>
            <a:endParaRPr lang="en-ZA" dirty="0"/>
          </a:p>
        </p:txBody>
      </p:sp>
    </p:spTree>
    <p:extLst>
      <p:ext uri="{BB962C8B-B14F-4D97-AF65-F5344CB8AC3E}">
        <p14:creationId xmlns:p14="http://schemas.microsoft.com/office/powerpoint/2010/main" val="14557223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fontAlgn="base"/>
            <a:r>
              <a:rPr lang="it-IT" b="1" dirty="0">
                <a:latin typeface="Calibri" panose="020F0502020204030204" pitchFamily="34" charset="0"/>
                <a:cs typeface="Calibri" panose="020F0502020204030204" pitchFamily="34" charset="0"/>
              </a:rPr>
              <a:t>Joint Research</a:t>
            </a:r>
          </a:p>
          <a:p>
            <a:pPr marL="171450" indent="-171450">
              <a:buFont typeface="Arial" panose="020B0604020202020204" pitchFamily="34" charset="0"/>
              <a:buChar char="•"/>
            </a:pPr>
            <a:r>
              <a:rPr lang="it-IT" dirty="0"/>
              <a:t>L'Università attraverso il Bando Joint Research intende promuovere ed incentivare la realizzazione di progetti di ricerca collaborativa con le Imprese, gli Enti privati, gli Enti pubblici di ricerca e gli Enti pubblici non economici e gli Enti del Terzo settore. Questa iniziativa deriva dal precedente Bando Joint Projects attivato a partire dal 2005 dall’Università di Verona che ha visto un impegno di risorse da parte dell’Ateneo di 10 milioni di Euro che, sommati alle quote erogate da ciascun dipartimento e dalle imprese partner, porta il valore complessivo dei progetti finanziati ad una cifra prossima ai 33 milioni di euro di costo totale nel corso di 13 edizioni.</a:t>
            </a:r>
            <a:endParaRPr lang="it-IT" dirty="0">
              <a:latin typeface="Calibri" panose="020F0502020204030204" pitchFamily="34" charset="0"/>
              <a:cs typeface="Calibri" panose="020F0502020204030204" pitchFamily="34" charset="0"/>
            </a:endParaRPr>
          </a:p>
          <a:p>
            <a:pPr marL="285750" indent="-285750" fontAlgn="base">
              <a:buFont typeface="Arial" panose="020B0604020202020204" pitchFamily="34" charset="0"/>
              <a:buChar char="•"/>
            </a:pPr>
            <a:r>
              <a:rPr lang="it-IT" b="1" dirty="0">
                <a:latin typeface="Calibri" panose="020F0502020204030204" pitchFamily="34" charset="0"/>
                <a:cs typeface="Calibri" panose="020F0502020204030204" pitchFamily="34" charset="0"/>
              </a:rPr>
              <a:t>JR 2021</a:t>
            </a:r>
            <a:r>
              <a:rPr lang="it-IT" dirty="0">
                <a:latin typeface="Calibri" panose="020F0502020204030204" pitchFamily="34" charset="0"/>
                <a:cs typeface="Calibri" panose="020F0502020204030204" pitchFamily="34" charset="0"/>
              </a:rPr>
              <a:t>: </a:t>
            </a:r>
            <a:r>
              <a:rPr lang="it-IT" b="1" dirty="0">
                <a:latin typeface="Calibri" panose="020F0502020204030204" pitchFamily="34" charset="0"/>
                <a:cs typeface="Calibri" panose="020F0502020204030204" pitchFamily="34" charset="0"/>
              </a:rPr>
              <a:t>14 progetti </a:t>
            </a:r>
            <a:r>
              <a:rPr lang="it-IT" dirty="0">
                <a:latin typeface="Calibri" panose="020F0502020204030204" pitchFamily="34" charset="0"/>
                <a:cs typeface="Calibri" panose="020F0502020204030204" pitchFamily="34" charset="0"/>
              </a:rPr>
              <a:t>finanziati nella </a:t>
            </a:r>
            <a:r>
              <a:rPr lang="it-IT" b="1" dirty="0">
                <a:latin typeface="Calibri" panose="020F0502020204030204" pitchFamily="34" charset="0"/>
                <a:cs typeface="Calibri" panose="020F0502020204030204" pitchFamily="34" charset="0"/>
              </a:rPr>
              <a:t>Linea 1</a:t>
            </a:r>
            <a:r>
              <a:rPr lang="it-IT" dirty="0">
                <a:latin typeface="Calibri" panose="020F0502020204030204" pitchFamily="34" charset="0"/>
                <a:cs typeface="Calibri" panose="020F0502020204030204" pitchFamily="34" charset="0"/>
              </a:rPr>
              <a:t> per un finanziamento da parte dell’Ateneo di </a:t>
            </a:r>
            <a:r>
              <a:rPr lang="it-IT" b="1" dirty="0">
                <a:latin typeface="Calibri" panose="020F0502020204030204" pitchFamily="34" charset="0"/>
                <a:cs typeface="Calibri" panose="020F0502020204030204" pitchFamily="34" charset="0"/>
              </a:rPr>
              <a:t>153.455,86 euro</a:t>
            </a:r>
            <a:r>
              <a:rPr lang="it-IT" dirty="0">
                <a:latin typeface="Calibri" panose="020F0502020204030204" pitchFamily="34" charset="0"/>
                <a:cs typeface="Calibri" panose="020F0502020204030204" pitchFamily="34" charset="0"/>
              </a:rPr>
              <a:t> e </a:t>
            </a:r>
            <a:r>
              <a:rPr lang="it-IT" b="1" dirty="0">
                <a:latin typeface="Calibri" panose="020F0502020204030204" pitchFamily="34" charset="0"/>
                <a:cs typeface="Calibri" panose="020F0502020204030204" pitchFamily="34" charset="0"/>
              </a:rPr>
              <a:t>7 progetti</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progetti</a:t>
            </a:r>
            <a:r>
              <a:rPr lang="it-IT" dirty="0">
                <a:latin typeface="Calibri" panose="020F0502020204030204" pitchFamily="34" charset="0"/>
                <a:cs typeface="Calibri" panose="020F0502020204030204" pitchFamily="34" charset="0"/>
              </a:rPr>
              <a:t> finanziati nella </a:t>
            </a:r>
            <a:r>
              <a:rPr lang="it-IT" b="1" dirty="0">
                <a:latin typeface="Calibri" panose="020F0502020204030204" pitchFamily="34" charset="0"/>
                <a:cs typeface="Calibri" panose="020F0502020204030204" pitchFamily="34" charset="0"/>
              </a:rPr>
              <a:t>Linea 2</a:t>
            </a:r>
            <a:r>
              <a:rPr lang="it-IT" dirty="0">
                <a:latin typeface="Calibri" panose="020F0502020204030204" pitchFamily="34" charset="0"/>
                <a:cs typeface="Calibri" panose="020F0502020204030204" pitchFamily="34" charset="0"/>
              </a:rPr>
              <a:t> per un finanziamento da parte dell’Ateneo di </a:t>
            </a:r>
            <a:r>
              <a:rPr lang="it-IT" b="1" dirty="0">
                <a:latin typeface="Calibri" panose="020F0502020204030204" pitchFamily="34" charset="0"/>
                <a:cs typeface="Calibri" panose="020F0502020204030204" pitchFamily="34" charset="0"/>
              </a:rPr>
              <a:t>34.470 euro</a:t>
            </a:r>
          </a:p>
          <a:p>
            <a:pPr marL="285750" indent="-285750" fontAlgn="base">
              <a:buFont typeface="Arial" panose="020B0604020202020204" pitchFamily="34" charset="0"/>
              <a:buChar char="•"/>
            </a:pPr>
            <a:r>
              <a:rPr lang="it-IT" b="1" dirty="0">
                <a:latin typeface="Calibri" panose="020F0502020204030204" pitchFamily="34" charset="0"/>
                <a:cs typeface="Calibri" panose="020F0502020204030204" pitchFamily="34" charset="0"/>
              </a:rPr>
              <a:t>JR 2022 – in corso: </a:t>
            </a:r>
            <a:r>
              <a:rPr lang="it-IT" dirty="0">
                <a:latin typeface="Calibri" panose="020F0502020204030204" pitchFamily="34" charset="0"/>
                <a:cs typeface="Calibri" panose="020F0502020204030204" pitchFamily="34" charset="0"/>
              </a:rPr>
              <a:t>Finora</a:t>
            </a:r>
            <a:r>
              <a:rPr lang="it-IT" b="1" dirty="0">
                <a:latin typeface="Calibri" panose="020F0502020204030204" pitchFamily="34" charset="0"/>
                <a:cs typeface="Calibri" panose="020F0502020204030204" pitchFamily="34" charset="0"/>
              </a:rPr>
              <a:t> 7 progetti </a:t>
            </a:r>
            <a:r>
              <a:rPr lang="it-IT" dirty="0">
                <a:latin typeface="Calibri" panose="020F0502020204030204" pitchFamily="34" charset="0"/>
                <a:cs typeface="Calibri" panose="020F0502020204030204" pitchFamily="34" charset="0"/>
              </a:rPr>
              <a:t>finanziati nella </a:t>
            </a:r>
            <a:r>
              <a:rPr lang="it-IT" b="1" dirty="0">
                <a:latin typeface="Calibri" panose="020F0502020204030204" pitchFamily="34" charset="0"/>
                <a:cs typeface="Calibri" panose="020F0502020204030204" pitchFamily="34" charset="0"/>
              </a:rPr>
              <a:t>Linea 1</a:t>
            </a:r>
            <a:r>
              <a:rPr lang="it-IT" dirty="0">
                <a:latin typeface="Calibri" panose="020F0502020204030204" pitchFamily="34" charset="0"/>
                <a:cs typeface="Calibri" panose="020F0502020204030204" pitchFamily="34" charset="0"/>
              </a:rPr>
              <a:t> per un finanziamento da parte dell’Ateneo di 78.300 </a:t>
            </a:r>
            <a:r>
              <a:rPr lang="it-IT" b="1" dirty="0">
                <a:latin typeface="Calibri" panose="020F0502020204030204" pitchFamily="34" charset="0"/>
                <a:cs typeface="Calibri" panose="020F0502020204030204" pitchFamily="34" charset="0"/>
              </a:rPr>
              <a:t>euro</a:t>
            </a:r>
            <a:r>
              <a:rPr lang="it-IT" dirty="0">
                <a:latin typeface="Calibri" panose="020F0502020204030204" pitchFamily="34" charset="0"/>
                <a:cs typeface="Calibri" panose="020F0502020204030204" pitchFamily="34" charset="0"/>
              </a:rPr>
              <a:t> e </a:t>
            </a:r>
            <a:r>
              <a:rPr lang="it-IT" b="1" dirty="0">
                <a:latin typeface="Calibri" panose="020F0502020204030204" pitchFamily="34" charset="0"/>
                <a:cs typeface="Calibri" panose="020F0502020204030204" pitchFamily="34" charset="0"/>
              </a:rPr>
              <a:t>2 progetti</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progetti</a:t>
            </a:r>
            <a:r>
              <a:rPr lang="it-IT" dirty="0">
                <a:latin typeface="Calibri" panose="020F0502020204030204" pitchFamily="34" charset="0"/>
                <a:cs typeface="Calibri" panose="020F0502020204030204" pitchFamily="34" charset="0"/>
              </a:rPr>
              <a:t> finanziati nella </a:t>
            </a:r>
            <a:r>
              <a:rPr lang="it-IT" b="1" dirty="0">
                <a:latin typeface="Calibri" panose="020F0502020204030204" pitchFamily="34" charset="0"/>
                <a:cs typeface="Calibri" panose="020F0502020204030204" pitchFamily="34" charset="0"/>
              </a:rPr>
              <a:t>Linea 2</a:t>
            </a:r>
            <a:r>
              <a:rPr lang="it-IT" dirty="0">
                <a:latin typeface="Calibri" panose="020F0502020204030204" pitchFamily="34" charset="0"/>
                <a:cs typeface="Calibri" panose="020F0502020204030204" pitchFamily="34" charset="0"/>
              </a:rPr>
              <a:t> per un finanziamento da parte dell’Ateneo di </a:t>
            </a:r>
            <a:r>
              <a:rPr lang="it-IT" b="1" dirty="0">
                <a:latin typeface="Calibri" panose="020F0502020204030204" pitchFamily="34" charset="0"/>
                <a:cs typeface="Calibri" panose="020F0502020204030204" pitchFamily="34" charset="0"/>
              </a:rPr>
              <a:t>19.155 euro</a:t>
            </a:r>
          </a:p>
          <a:p>
            <a:r>
              <a:rPr lang="it-IT" b="1" dirty="0" err="1">
                <a:latin typeface="Calibri" panose="020F0502020204030204" pitchFamily="34" charset="0"/>
                <a:cs typeface="Calibri" panose="020F0502020204030204" pitchFamily="34" charset="0"/>
              </a:rPr>
              <a:t>Contamination</a:t>
            </a:r>
            <a:r>
              <a:rPr lang="it-IT" b="1" dirty="0">
                <a:latin typeface="Calibri" panose="020F0502020204030204" pitchFamily="34" charset="0"/>
                <a:cs typeface="Calibri" panose="020F0502020204030204" pitchFamily="34" charset="0"/>
              </a:rPr>
              <a:t> Lab</a:t>
            </a:r>
          </a:p>
          <a:p>
            <a:pPr marL="171450" indent="-171450">
              <a:buFont typeface="Arial" panose="020B0604020202020204" pitchFamily="34" charset="0"/>
              <a:buChar char="•"/>
            </a:pPr>
            <a:r>
              <a:rPr lang="it-IT" b="0" dirty="0">
                <a:latin typeface="Calibri" panose="020F0502020204030204" pitchFamily="34" charset="0"/>
                <a:cs typeface="Calibri" panose="020F0502020204030204" pitchFamily="34" charset="0"/>
              </a:rPr>
              <a:t>Il </a:t>
            </a:r>
            <a:r>
              <a:rPr lang="it-IT" b="0" dirty="0" err="1">
                <a:latin typeface="Calibri" panose="020F0502020204030204" pitchFamily="34" charset="0"/>
                <a:cs typeface="Calibri" panose="020F0502020204030204" pitchFamily="34" charset="0"/>
              </a:rPr>
              <a:t>Contamination</a:t>
            </a:r>
            <a:r>
              <a:rPr lang="it-IT" b="0" dirty="0">
                <a:latin typeface="Calibri" panose="020F0502020204030204" pitchFamily="34" charset="0"/>
                <a:cs typeface="Calibri" panose="020F0502020204030204" pitchFamily="34" charset="0"/>
              </a:rPr>
              <a:t> Lab è il luogo in cui il talento di studenti e studentesse, neolaureati, dottorandi e dottorande </a:t>
            </a:r>
            <a:r>
              <a:rPr lang="it-IT" b="0" dirty="0" err="1">
                <a:latin typeface="Calibri" panose="020F0502020204030204" pitchFamily="34" charset="0"/>
                <a:cs typeface="Calibri" panose="020F0502020204030204" pitchFamily="34" charset="0"/>
              </a:rPr>
              <a:t>UniVR</a:t>
            </a:r>
            <a:r>
              <a:rPr lang="it-IT" b="0" dirty="0">
                <a:latin typeface="Calibri" panose="020F0502020204030204" pitchFamily="34" charset="0"/>
                <a:cs typeface="Calibri" panose="020F0502020204030204" pitchFamily="34" charset="0"/>
              </a:rPr>
              <a:t> incontra la volontà delle aziende di innovare, trasformandosi in idee creative e soluzioni imprenditoriali. L’obiettivo è promuovere la cultura dell’imprenditorialità e dell’innovazione, l’interdisciplinarità e la diffusione di nuovi modelli di apprendimento.</a:t>
            </a:r>
          </a:p>
          <a:p>
            <a:pPr marL="285750" indent="-285750">
              <a:buFont typeface="Arial" panose="020B0604020202020204" pitchFamily="34" charset="0"/>
              <a:buChar char="•"/>
            </a:pPr>
            <a:r>
              <a:rPr lang="it-IT" b="1" dirty="0" err="1">
                <a:latin typeface="Calibri" panose="020F0502020204030204" pitchFamily="34" charset="0"/>
                <a:cs typeface="Calibri" panose="020F0502020204030204" pitchFamily="34" charset="0"/>
              </a:rPr>
              <a:t>CLab</a:t>
            </a:r>
            <a:r>
              <a:rPr lang="it-IT" b="1" dirty="0">
                <a:latin typeface="Calibri" panose="020F0502020204030204" pitchFamily="34" charset="0"/>
                <a:cs typeface="Calibri" panose="020F0502020204030204" pitchFamily="34" charset="0"/>
              </a:rPr>
              <a:t> Verona 2050: </a:t>
            </a:r>
            <a:r>
              <a:rPr lang="it-IT" dirty="0">
                <a:latin typeface="Calibri" panose="020F0502020204030204" pitchFamily="34" charset="0"/>
                <a:cs typeface="Calibri" panose="020F0502020204030204" pitchFamily="34" charset="0"/>
              </a:rPr>
              <a:t>progettazione di soluzioni logistiche per la città di Verona. </a:t>
            </a:r>
            <a:r>
              <a:rPr lang="it-IT" b="1" dirty="0">
                <a:latin typeface="Calibri" panose="020F0502020204030204" pitchFamily="34" charset="0"/>
                <a:cs typeface="Calibri" panose="020F0502020204030204" pitchFamily="34" charset="0"/>
              </a:rPr>
              <a:t>3 progetti </a:t>
            </a:r>
            <a:r>
              <a:rPr lang="it-IT" dirty="0">
                <a:latin typeface="Calibri" panose="020F0502020204030204" pitchFamily="34" charset="0"/>
                <a:cs typeface="Calibri" panose="020F0502020204030204" pitchFamily="34" charset="0"/>
              </a:rPr>
              <a:t>creati da studenti e studentesse dell’Ateneo e presentati al </a:t>
            </a:r>
            <a:r>
              <a:rPr lang="it-IT" b="1" dirty="0">
                <a:latin typeface="Calibri" panose="020F0502020204030204" pitchFamily="34" charset="0"/>
                <a:cs typeface="Calibri" panose="020F0502020204030204" pitchFamily="34" charset="0"/>
              </a:rPr>
              <a:t>Comune di Verona</a:t>
            </a:r>
            <a:endParaRPr lang="it-IT"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it-IT" b="1" dirty="0" err="1">
                <a:latin typeface="Calibri" panose="020F0502020204030204" pitchFamily="34" charset="0"/>
                <a:cs typeface="Calibri" panose="020F0502020204030204" pitchFamily="34" charset="0"/>
              </a:rPr>
              <a:t>CLab</a:t>
            </a:r>
            <a:r>
              <a:rPr lang="it-IT" b="1" dirty="0">
                <a:latin typeface="Calibri" panose="020F0502020204030204" pitchFamily="34" charset="0"/>
                <a:cs typeface="Calibri" panose="020F0502020204030204" pitchFamily="34" charset="0"/>
              </a:rPr>
              <a:t> Marathon Conegliano</a:t>
            </a:r>
            <a:r>
              <a:rPr lang="it-IT" dirty="0">
                <a:latin typeface="Calibri" panose="020F0502020204030204" pitchFamily="34" charset="0"/>
                <a:cs typeface="Calibri" panose="020F0502020204030204" pitchFamily="34" charset="0"/>
              </a:rPr>
              <a:t>: progettazione di una nuova brand </a:t>
            </a:r>
            <a:r>
              <a:rPr lang="it-IT" dirty="0" err="1">
                <a:latin typeface="Calibri" panose="020F0502020204030204" pitchFamily="34" charset="0"/>
                <a:cs typeface="Calibri" panose="020F0502020204030204" pitchFamily="34" charset="0"/>
              </a:rPr>
              <a:t>identity</a:t>
            </a:r>
            <a:r>
              <a:rPr lang="it-IT" dirty="0">
                <a:latin typeface="Calibri" panose="020F0502020204030204" pitchFamily="34" charset="0"/>
                <a:cs typeface="Calibri" panose="020F0502020204030204" pitchFamily="34" charset="0"/>
              </a:rPr>
              <a:t> e di un evento per il Comune di Conegliano. </a:t>
            </a:r>
            <a:r>
              <a:rPr lang="it-IT" b="1" dirty="0">
                <a:latin typeface="Calibri" panose="020F0502020204030204" pitchFamily="34" charset="0"/>
                <a:cs typeface="Calibri" panose="020F0502020204030204" pitchFamily="34" charset="0"/>
              </a:rPr>
              <a:t>2 progetti </a:t>
            </a:r>
            <a:r>
              <a:rPr lang="it-IT" dirty="0">
                <a:latin typeface="Calibri" panose="020F0502020204030204" pitchFamily="34" charset="0"/>
                <a:cs typeface="Calibri" panose="020F0502020204030204" pitchFamily="34" charset="0"/>
              </a:rPr>
              <a:t>creati da studenti e studentesse dell’Ateneo e presentati al </a:t>
            </a:r>
            <a:r>
              <a:rPr lang="it-IT" b="1" dirty="0">
                <a:latin typeface="Calibri" panose="020F0502020204030204" pitchFamily="34" charset="0"/>
                <a:cs typeface="Calibri" panose="020F0502020204030204" pitchFamily="34" charset="0"/>
              </a:rPr>
              <a:t>Comune di Conegliano</a:t>
            </a:r>
          </a:p>
          <a:p>
            <a:pPr marL="0" indent="0">
              <a:buFont typeface="Arial" panose="020B0604020202020204" pitchFamily="34" charset="0"/>
              <a:buNone/>
            </a:pPr>
            <a:r>
              <a:rPr lang="it-IT" b="1" dirty="0" err="1">
                <a:latin typeface="Calibri" panose="020F0502020204030204" pitchFamily="34" charset="0"/>
                <a:cs typeface="Calibri" panose="020F0502020204030204" pitchFamily="34" charset="0"/>
              </a:rPr>
              <a:t>iNEST</a:t>
            </a:r>
            <a:r>
              <a:rPr lang="it-IT" b="1" dirty="0">
                <a:latin typeface="Calibri" panose="020F0502020204030204" pitchFamily="34" charset="0"/>
                <a:cs typeface="Calibri" panose="020F050202020403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dirty="0">
                <a:latin typeface="Calibri" panose="020F0502020204030204" pitchFamily="34" charset="0"/>
                <a:cs typeface="Calibri" panose="020F0502020204030204" pitchFamily="34" charset="0"/>
              </a:rPr>
              <a:t>Il Progetto </a:t>
            </a:r>
            <a:r>
              <a:rPr lang="it-IT" dirty="0" err="1">
                <a:latin typeface="Calibri" panose="020F0502020204030204" pitchFamily="34" charset="0"/>
                <a:cs typeface="Calibri" panose="020F0502020204030204" pitchFamily="34" charset="0"/>
              </a:rPr>
              <a:t>iNEST</a:t>
            </a:r>
            <a:r>
              <a:rPr lang="it-IT" dirty="0">
                <a:latin typeface="Calibri" panose="020F0502020204030204" pitchFamily="34" charset="0"/>
                <a:cs typeface="Calibri" panose="020F0502020204030204" pitchFamily="34" charset="0"/>
              </a:rPr>
              <a:t> mira a definire un nuovo paradigma di Ecosistema dell’Innovazione del Nord-Est. Obiettivo di </a:t>
            </a:r>
            <a:r>
              <a:rPr lang="it-IT" dirty="0" err="1">
                <a:latin typeface="Calibri" panose="020F0502020204030204" pitchFamily="34" charset="0"/>
                <a:cs typeface="Calibri" panose="020F0502020204030204" pitchFamily="34" charset="0"/>
              </a:rPr>
              <a:t>iNEST</a:t>
            </a:r>
            <a:r>
              <a:rPr lang="it-IT" dirty="0">
                <a:latin typeface="Calibri" panose="020F0502020204030204" pitchFamily="34" charset="0"/>
                <a:cs typeface="Calibri" panose="020F0502020204030204" pitchFamily="34" charset="0"/>
              </a:rPr>
              <a:t> è estendere i benefici delle tecnologie digitali alle principali aree di specializzazione del Nord-Est: i settori industriale-manifatturiero, dell’agricoltura, del mare, della montagna, dell’edilizia, del turismo, della cultura, della salute e dell’alimentazione.</a:t>
            </a:r>
          </a:p>
          <a:p>
            <a:pPr marL="171450" indent="-171450">
              <a:buFont typeface="Arial" panose="020B0604020202020204" pitchFamily="34" charset="0"/>
              <a:buChar char="•"/>
            </a:pPr>
            <a:r>
              <a:rPr lang="it-IT" dirty="0">
                <a:latin typeface="Calibri" panose="020F0502020204030204" pitchFamily="34" charset="0"/>
                <a:cs typeface="Calibri" panose="020F0502020204030204" pitchFamily="34" charset="0"/>
              </a:rPr>
              <a:t>Il Piano Operativo di </a:t>
            </a:r>
            <a:r>
              <a:rPr lang="it-IT" dirty="0" err="1">
                <a:latin typeface="Calibri" panose="020F0502020204030204" pitchFamily="34" charset="0"/>
                <a:cs typeface="Calibri" panose="020F0502020204030204" pitchFamily="34" charset="0"/>
              </a:rPr>
              <a:t>iNEST</a:t>
            </a:r>
            <a:r>
              <a:rPr lang="it-IT" dirty="0">
                <a:latin typeface="Calibri" panose="020F0502020204030204" pitchFamily="34" charset="0"/>
                <a:cs typeface="Calibri" panose="020F0502020204030204" pitchFamily="34" charset="0"/>
              </a:rPr>
              <a:t> si caratterizza per numeri davvero rilevanti, a partire dall’investimento complessivo: si tratta di </a:t>
            </a:r>
            <a:r>
              <a:rPr lang="it-IT" b="1" dirty="0">
                <a:latin typeface="Calibri" panose="020F0502020204030204" pitchFamily="34" charset="0"/>
                <a:cs typeface="Calibri" panose="020F0502020204030204" pitchFamily="34" charset="0"/>
              </a:rPr>
              <a:t>110 milioni di euro</a:t>
            </a:r>
            <a:r>
              <a:rPr lang="it-IT" dirty="0">
                <a:latin typeface="Calibri" panose="020F0502020204030204" pitchFamily="34" charset="0"/>
                <a:cs typeface="Calibri" panose="020F0502020204030204" pitchFamily="34" charset="0"/>
              </a:rPr>
              <a:t>, finanziati dal PNRR e da gestire nell’arco di 3 anni, di cui 40 destinati a finanziare bandi aperti al coinvolgimento di aziende e imprese. All’interno del progetto saranno coinvolti più di 400 ricercatori, di cui 150 appartenenti  al mondo dell’impresa; il progetto prevede in particolare l’assunzione di circa 100 nuovi Ricercatori e Tecnologi di Ricerca.</a:t>
            </a:r>
          </a:p>
          <a:p>
            <a:pPr marL="171450" indent="-171450">
              <a:buFont typeface="Arial" panose="020B0604020202020204" pitchFamily="34" charset="0"/>
              <a:buChar char="•"/>
            </a:pPr>
            <a:r>
              <a:rPr lang="it-IT" b="1" dirty="0" err="1">
                <a:latin typeface="Calibri" panose="020F0502020204030204" pitchFamily="34" charset="0"/>
                <a:cs typeface="Calibri" panose="020F0502020204030204" pitchFamily="34" charset="0"/>
              </a:rPr>
              <a:t>UniVR</a:t>
            </a:r>
            <a:r>
              <a:rPr lang="it-IT" b="1" dirty="0">
                <a:latin typeface="Calibri" panose="020F0502020204030204" pitchFamily="34" charset="0"/>
                <a:cs typeface="Calibri" panose="020F0502020204030204" pitchFamily="34" charset="0"/>
              </a:rPr>
              <a:t> </a:t>
            </a:r>
            <a:r>
              <a:rPr lang="it-IT" b="0" dirty="0">
                <a:latin typeface="Calibri" panose="020F0502020204030204" pitchFamily="34" charset="0"/>
                <a:cs typeface="Calibri" panose="020F0502020204030204" pitchFamily="34" charset="0"/>
              </a:rPr>
              <a:t>è coordinatore dello </a:t>
            </a:r>
            <a:r>
              <a:rPr lang="it-IT" b="0" dirty="0" err="1">
                <a:latin typeface="Calibri" panose="020F0502020204030204" pitchFamily="34" charset="0"/>
                <a:cs typeface="Calibri" panose="020F0502020204030204" pitchFamily="34" charset="0"/>
              </a:rPr>
              <a:t>Spoke</a:t>
            </a:r>
            <a:r>
              <a:rPr lang="it-IT" b="0" dirty="0">
                <a:latin typeface="Calibri" panose="020F0502020204030204" pitchFamily="34" charset="0"/>
                <a:cs typeface="Calibri" panose="020F0502020204030204" pitchFamily="34" charset="0"/>
              </a:rPr>
              <a:t> 7 Smart </a:t>
            </a:r>
            <a:r>
              <a:rPr lang="it-IT" b="0" dirty="0" err="1">
                <a:latin typeface="Calibri" panose="020F0502020204030204" pitchFamily="34" charset="0"/>
                <a:cs typeface="Calibri" panose="020F0502020204030204" pitchFamily="34" charset="0"/>
              </a:rPr>
              <a:t>Agrifood</a:t>
            </a:r>
            <a:r>
              <a:rPr lang="it-IT" b="0" dirty="0">
                <a:latin typeface="Calibri" panose="020F0502020204030204" pitchFamily="34" charset="0"/>
                <a:cs typeface="Calibri" panose="020F0502020204030204" pitchFamily="34" charset="0"/>
              </a:rPr>
              <a:t> ed è coinvolto negli altri ambiti tematici ed attività trasversali del progetto</a:t>
            </a:r>
          </a:p>
          <a:p>
            <a:pPr fontAlgn="base"/>
            <a:r>
              <a:rPr lang="it-IT" b="1" spc="0" baseline="0" dirty="0">
                <a:latin typeface="Calibri" panose="020F0502020204030204" pitchFamily="34" charset="0"/>
                <a:cs typeface="Calibri" panose="020F0502020204030204" pitchFamily="34" charset="0"/>
              </a:rPr>
              <a:t>Life Science TTO Network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it-IT" dirty="0"/>
              <a:t>L’Ateneo partecipa al Network delle strutture di Trasferimento Tecnologico italiane finanziato dal Ministero della Salute (Ecosistema innovativo della Salute del Piano complementare al Piano nazionale di ripresa e resilienza) nell’ambito delle scienze della vita atto a stimolare la realizzazione di progetti d’interesse per il mercato e di valorizzazione delle innovazioni. Il Network metterà a sistema e condividerà metodi e strumenti con tutti i partner.</a:t>
            </a:r>
          </a:p>
          <a:p>
            <a:pPr marL="285750" indent="-285750" fontAlgn="base">
              <a:buFont typeface="Arial" panose="020B0604020202020204" pitchFamily="34" charset="0"/>
              <a:buChar char="•"/>
            </a:pPr>
            <a:r>
              <a:rPr lang="it-IT" dirty="0">
                <a:latin typeface="Calibri" panose="020F0502020204030204" pitchFamily="34" charset="0"/>
                <a:cs typeface="Calibri" panose="020F0502020204030204" pitchFamily="34" charset="0"/>
              </a:rPr>
              <a:t>Durata del progetto: </a:t>
            </a:r>
            <a:r>
              <a:rPr lang="it-IT" b="1" dirty="0">
                <a:latin typeface="Calibri" panose="020F0502020204030204" pitchFamily="34" charset="0"/>
                <a:cs typeface="Calibri" panose="020F0502020204030204" pitchFamily="34" charset="0"/>
              </a:rPr>
              <a:t>3.5 anni</a:t>
            </a:r>
            <a:endParaRPr lang="it-IT" dirty="0">
              <a:latin typeface="Calibri" panose="020F0502020204030204" pitchFamily="34" charset="0"/>
              <a:cs typeface="Calibri" panose="020F0502020204030204" pitchFamily="34" charset="0"/>
            </a:endParaRPr>
          </a:p>
          <a:p>
            <a:pPr fontAlgn="base"/>
            <a:r>
              <a:rPr lang="it-IT" b="1" dirty="0" err="1">
                <a:latin typeface="Calibri" panose="020F0502020204030204" pitchFamily="34" charset="0"/>
                <a:cs typeface="Calibri" panose="020F0502020204030204" pitchFamily="34" charset="0"/>
              </a:rPr>
              <a:t>RoboIT</a:t>
            </a:r>
            <a:r>
              <a:rPr lang="it-IT" dirty="0">
                <a:latin typeface="Calibri" panose="020F0502020204030204" pitchFamily="34" charset="0"/>
                <a:cs typeface="Calibri" panose="020F0502020204030204" pitchFamily="34" charset="0"/>
              </a:rPr>
              <a:t>,</a:t>
            </a:r>
          </a:p>
          <a:p>
            <a:pPr marL="171450" indent="-171450" fontAlgn="base">
              <a:buFont typeface="Arial" panose="020B0604020202020204" pitchFamily="34" charset="0"/>
              <a:buChar char="•"/>
            </a:pPr>
            <a:r>
              <a:rPr lang="it-IT" b="0" dirty="0">
                <a:latin typeface="Calibri" panose="020F0502020204030204" pitchFamily="34" charset="0"/>
                <a:cs typeface="Calibri" panose="020F0502020204030204" pitchFamily="34" charset="0"/>
              </a:rPr>
              <a:t> </a:t>
            </a:r>
            <a:r>
              <a:rPr lang="it-IT" b="1" dirty="0" err="1">
                <a:latin typeface="Calibri" panose="020F0502020204030204" pitchFamily="34" charset="0"/>
                <a:cs typeface="Calibri" panose="020F0502020204030204" pitchFamily="34" charset="0"/>
              </a:rPr>
              <a:t>UniVR</a:t>
            </a:r>
            <a:r>
              <a:rPr lang="it-IT" b="0" dirty="0">
                <a:latin typeface="Calibri" panose="020F0502020204030204" pitchFamily="34" charset="0"/>
                <a:cs typeface="Calibri" panose="020F0502020204030204" pitchFamily="34" charset="0"/>
              </a:rPr>
              <a:t> è fondatore del primo Polo nazionale per il Trasferimento Tecnologico della Robotica nato con il finanziamento di 40 milioni di euro da parte di CDP Venture Capital SGR</a:t>
            </a:r>
          </a:p>
          <a:p>
            <a:pPr marL="171450" indent="-171450" fontAlgn="base">
              <a:buFont typeface="Arial" panose="020B0604020202020204" pitchFamily="34" charset="0"/>
              <a:buChar char="•"/>
            </a:pPr>
            <a:r>
              <a:rPr lang="it-IT" b="0" dirty="0">
                <a:latin typeface="Calibri" panose="020F0502020204030204" pitchFamily="34" charset="0"/>
                <a:cs typeface="Calibri" panose="020F0502020204030204" pitchFamily="34" charset="0"/>
              </a:rPr>
              <a:t>L’iniziativa mira a </a:t>
            </a:r>
            <a:r>
              <a:rPr lang="it-IT" dirty="0">
                <a:latin typeface="Calibri" panose="020F0502020204030204" pitchFamily="34" charset="0"/>
                <a:cs typeface="Calibri" panose="020F0502020204030204" pitchFamily="34" charset="0"/>
              </a:rPr>
              <a:t>costruire un percorso solido e ben definito per portare idee e relativi prototipi di laboratorio, allo stadio di prototipo di prodotto, in grado di attirare investimenti consistenti e di creare nuove aziende innovative in grado, non solo di proseguire nello sviluppo di prodotti robotici, ma di portare le tecnologie della robotica anche alle altre aziende del territorio, con un effetto moltiplicatore sull'economia del territorio</a:t>
            </a:r>
            <a:endParaRPr lang="it-IT" b="0" dirty="0">
              <a:latin typeface="Calibri" panose="020F0502020204030204" pitchFamily="34" charset="0"/>
              <a:cs typeface="Calibri" panose="020F0502020204030204" pitchFamily="34" charset="0"/>
            </a:endParaRPr>
          </a:p>
          <a:p>
            <a:pPr fontAlgn="base"/>
            <a:r>
              <a:rPr lang="it-IT" b="1" dirty="0" err="1">
                <a:latin typeface="Calibri" panose="020F0502020204030204" pitchFamily="34" charset="0"/>
                <a:cs typeface="Calibri" panose="020F0502020204030204" pitchFamily="34" charset="0"/>
              </a:rPr>
              <a:t>FoodSeed</a:t>
            </a:r>
            <a:endParaRPr lang="it-IT" b="1" dirty="0">
              <a:latin typeface="Calibri" panose="020F0502020204030204" pitchFamily="34" charset="0"/>
              <a:cs typeface="Calibri" panose="020F0502020204030204" pitchFamily="34" charset="0"/>
            </a:endParaRPr>
          </a:p>
          <a:p>
            <a:pPr marL="285750" indent="-285750" fontAlgn="base">
              <a:buFont typeface="Arial" panose="020B0604020202020204" pitchFamily="34" charset="0"/>
              <a:buChar char="•"/>
            </a:pPr>
            <a:r>
              <a:rPr lang="it-IT" dirty="0" err="1">
                <a:latin typeface="Calibri" panose="020F0502020204030204" pitchFamily="34" charset="0"/>
                <a:cs typeface="Calibri" panose="020F0502020204030204" pitchFamily="34" charset="0"/>
              </a:rPr>
              <a:t>Foodseed</a:t>
            </a:r>
            <a:r>
              <a:rPr lang="it-IT" dirty="0">
                <a:latin typeface="Calibri" panose="020F0502020204030204" pitchFamily="34" charset="0"/>
                <a:cs typeface="Calibri" panose="020F0502020204030204" pitchFamily="34" charset="0"/>
              </a:rPr>
              <a:t> è l’Acceleratore </a:t>
            </a:r>
            <a:r>
              <a:rPr lang="it-IT" dirty="0" err="1">
                <a:latin typeface="Calibri" panose="020F0502020204030204" pitchFamily="34" charset="0"/>
                <a:cs typeface="Calibri" panose="020F0502020204030204" pitchFamily="34" charset="0"/>
              </a:rPr>
              <a:t>Foodtech</a:t>
            </a:r>
            <a:r>
              <a:rPr lang="it-IT" dirty="0">
                <a:latin typeface="Calibri" panose="020F0502020204030204" pitchFamily="34" charset="0"/>
                <a:cs typeface="Calibri" panose="020F0502020204030204" pitchFamily="34" charset="0"/>
              </a:rPr>
              <a:t> della Rete Nazionale di Cassa Depositi e Prestiti, promosso da Fondazione Cariverona e UniCredit per supportare e stimolare la crescita delle startup italiane nel settore </a:t>
            </a:r>
            <a:r>
              <a:rPr lang="it-IT" b="1" dirty="0" err="1">
                <a:latin typeface="Calibri" panose="020F0502020204030204" pitchFamily="34" charset="0"/>
                <a:cs typeface="Calibri" panose="020F0502020204030204" pitchFamily="34" charset="0"/>
              </a:rPr>
              <a:t>FoodTech</a:t>
            </a:r>
            <a:r>
              <a:rPr lang="it-IT" dirty="0">
                <a:latin typeface="Calibri" panose="020F0502020204030204" pitchFamily="34" charset="0"/>
                <a:cs typeface="Calibri" panose="020F0502020204030204" pitchFamily="34" charset="0"/>
              </a:rPr>
              <a:t> e </a:t>
            </a:r>
            <a:r>
              <a:rPr lang="it-IT" b="1" dirty="0" err="1">
                <a:latin typeface="Calibri" panose="020F0502020204030204" pitchFamily="34" charset="0"/>
                <a:cs typeface="Calibri" panose="020F0502020204030204" pitchFamily="34" charset="0"/>
              </a:rPr>
              <a:t>AgriTech</a:t>
            </a:r>
            <a:endParaRPr lang="it-IT" b="1" dirty="0">
              <a:latin typeface="Calibri" panose="020F0502020204030204" pitchFamily="34" charset="0"/>
              <a:cs typeface="Calibri" panose="020F0502020204030204" pitchFamily="34" charset="0"/>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it-IT" b="0" dirty="0">
                <a:effectLst/>
              </a:rPr>
              <a:t>Con una dotazione di oltre </a:t>
            </a:r>
            <a:r>
              <a:rPr lang="it-IT" b="1" dirty="0"/>
              <a:t>15 milioni di euro</a:t>
            </a:r>
            <a:r>
              <a:rPr lang="it-IT" b="0" dirty="0">
                <a:effectLst/>
              </a:rPr>
              <a:t> (di cui 12 milioni stanziati da CDP Venture Capital Fondazione Cariverona e UniCredit e 3,24 milioni di risorse da parte di </a:t>
            </a:r>
            <a:r>
              <a:rPr lang="it-IT" b="1" dirty="0" err="1"/>
              <a:t>Eatable</a:t>
            </a:r>
            <a:r>
              <a:rPr lang="it-IT" b="1" dirty="0"/>
              <a:t> Adventures</a:t>
            </a:r>
            <a:r>
              <a:rPr lang="it-IT" b="0" dirty="0">
                <a:effectLst/>
              </a:rPr>
              <a:t>) per gli investimenti in accelerazione e per i successivi step di crescita delle startup, </a:t>
            </a:r>
            <a:r>
              <a:rPr lang="it-IT" b="1" dirty="0" err="1"/>
              <a:t>Foodseed</a:t>
            </a:r>
            <a:r>
              <a:rPr lang="it-IT" b="0" dirty="0">
                <a:effectLst/>
              </a:rPr>
              <a:t> favorirà e garantirà l’implementazione e lo sviluppo  delle società che operano nell’</a:t>
            </a:r>
            <a:r>
              <a:rPr lang="it-IT" b="0" dirty="0" err="1">
                <a:effectLst/>
              </a:rPr>
              <a:t>Agrifood</a:t>
            </a:r>
            <a:r>
              <a:rPr lang="it-IT" b="0" dirty="0">
                <a:effectLst/>
              </a:rPr>
              <a:t> Tech, con l’obiettivo di far crescere in Italia uno dei più importanti ecosistemi di innovazione in ambito agricoltura sostenibile, Food &amp; Beverage e Economia circolare.</a:t>
            </a:r>
            <a:endParaRPr lang="it-IT" b="1" dirty="0">
              <a:latin typeface="Calibri" panose="020F0502020204030204" pitchFamily="34" charset="0"/>
              <a:cs typeface="Calibri" panose="020F0502020204030204" pitchFamily="34" charset="0"/>
            </a:endParaRPr>
          </a:p>
          <a:p>
            <a:pPr marL="285750" indent="-285750" fontAlgn="base">
              <a:buFont typeface="Arial" panose="020B0604020202020204" pitchFamily="34" charset="0"/>
              <a:buChar char="•"/>
            </a:pPr>
            <a:r>
              <a:rPr lang="it-IT" dirty="0">
                <a:latin typeface="Calibri" panose="020F0502020204030204" pitchFamily="34" charset="0"/>
                <a:cs typeface="Calibri" panose="020F0502020204030204" pitchFamily="34" charset="0"/>
              </a:rPr>
              <a:t>Selezionerà ogni anno, per tre anni, </a:t>
            </a:r>
            <a:r>
              <a:rPr lang="it-IT" b="1" dirty="0">
                <a:latin typeface="Calibri" panose="020F0502020204030204" pitchFamily="34" charset="0"/>
                <a:cs typeface="Calibri" panose="020F0502020204030204" pitchFamily="34" charset="0"/>
              </a:rPr>
              <a:t>fino a 10 startup italiane o internazionali </a:t>
            </a:r>
            <a:r>
              <a:rPr lang="it-IT" dirty="0">
                <a:latin typeface="Calibri" panose="020F0502020204030204" pitchFamily="34" charset="0"/>
                <a:cs typeface="Calibri" panose="020F0502020204030204" pitchFamily="34" charset="0"/>
              </a:rPr>
              <a:t>che intendano aprire una sede sul mercato locale</a:t>
            </a:r>
          </a:p>
          <a:p>
            <a:pPr marL="285750" indent="-285750" fontAlgn="base">
              <a:buFont typeface="Arial" panose="020B0604020202020204" pitchFamily="34" charset="0"/>
              <a:buChar char="•"/>
            </a:pPr>
            <a:r>
              <a:rPr lang="it-IT" b="1" dirty="0" err="1">
                <a:latin typeface="Calibri" panose="020F0502020204030204" pitchFamily="34" charset="0"/>
                <a:cs typeface="Calibri" panose="020F0502020204030204" pitchFamily="34" charset="0"/>
              </a:rPr>
              <a:t>UniVR</a:t>
            </a:r>
            <a:r>
              <a:rPr lang="it-IT" b="1" dirty="0">
                <a:latin typeface="Calibri" panose="020F0502020204030204" pitchFamily="34" charset="0"/>
                <a:cs typeface="Calibri" panose="020F0502020204030204" pitchFamily="34" charset="0"/>
              </a:rPr>
              <a:t> è Partner scientifico del progetto</a:t>
            </a:r>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5"/>
          </p:nvPr>
        </p:nvSpPr>
        <p:spPr/>
        <p:txBody>
          <a:bodyPr/>
          <a:lstStyle/>
          <a:p>
            <a:fld id="{EFDDBACE-0F8F-43FD-98F0-DEE13552DADA}" type="slidenum">
              <a:rPr lang="en-ZA" smtClean="0"/>
              <a:t>34</a:t>
            </a:fld>
            <a:endParaRPr lang="en-ZA" dirty="0"/>
          </a:p>
        </p:txBody>
      </p:sp>
    </p:spTree>
    <p:extLst>
      <p:ext uri="{BB962C8B-B14F-4D97-AF65-F5344CB8AC3E}">
        <p14:creationId xmlns:p14="http://schemas.microsoft.com/office/powerpoint/2010/main" val="22176384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TESTO">
    <p:bg>
      <p:bgPr>
        <a:solidFill>
          <a:schemeClr val="bg1"/>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7B4DAED6-E0B6-1EC0-3589-BD563305A494}"/>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903167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TESTO">
    <p:bg>
      <p:bgPr>
        <a:solidFill>
          <a:schemeClr val="bg1"/>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7B4DAED6-E0B6-1EC0-3589-BD563305A4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9" name="Content Placeholder 2">
            <a:extLst>
              <a:ext uri="{FF2B5EF4-FFF2-40B4-BE49-F238E27FC236}">
                <a16:creationId xmlns:a16="http://schemas.microsoft.com/office/drawing/2014/main" id="{6C3C4366-DEAC-8E46-A687-DCA681758CD4}"/>
              </a:ext>
            </a:extLst>
          </p:cNvPr>
          <p:cNvSpPr>
            <a:spLocks noGrp="1"/>
          </p:cNvSpPr>
          <p:nvPr>
            <p:ph idx="14" hasCustomPrompt="1"/>
          </p:nvPr>
        </p:nvSpPr>
        <p:spPr>
          <a:xfrm>
            <a:off x="505742" y="2598822"/>
            <a:ext cx="11275579" cy="3789922"/>
          </a:xfrm>
        </p:spPr>
        <p:txBody>
          <a:bodyPr/>
          <a:lstStyle>
            <a:lvl1pPr marL="0" indent="0">
              <a:buFontTx/>
              <a:buNone/>
              <a:defRPr b="0" i="0">
                <a:solidFill>
                  <a:srgbClr val="4D4D4C"/>
                </a:solidFill>
                <a:latin typeface="Barlow" pitchFamily="2" charset="77"/>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it-IT" dirty="0"/>
              <a:t>Inserire il testo</a:t>
            </a:r>
            <a:endParaRPr lang="en-ZA" dirty="0"/>
          </a:p>
        </p:txBody>
      </p:sp>
      <p:sp>
        <p:nvSpPr>
          <p:cNvPr id="17" name="Text Placeholder 4">
            <a:extLst>
              <a:ext uri="{FF2B5EF4-FFF2-40B4-BE49-F238E27FC236}">
                <a16:creationId xmlns:a16="http://schemas.microsoft.com/office/drawing/2014/main" id="{95520686-BFEF-504C-AE10-2A4FAE049ABA}"/>
              </a:ext>
            </a:extLst>
          </p:cNvPr>
          <p:cNvSpPr>
            <a:spLocks noGrp="1"/>
          </p:cNvSpPr>
          <p:nvPr>
            <p:ph type="body" sz="quarter" idx="13" hasCustomPrompt="1"/>
          </p:nvPr>
        </p:nvSpPr>
        <p:spPr>
          <a:xfrm>
            <a:off x="505742" y="1949253"/>
            <a:ext cx="11275579" cy="252000"/>
          </a:xfrm>
        </p:spPr>
        <p:txBody>
          <a:bodyPr/>
          <a:lstStyle>
            <a:lvl1pPr marL="0" indent="0">
              <a:buNone/>
              <a:defRPr b="0" i="0">
                <a:solidFill>
                  <a:srgbClr val="4D4D4C"/>
                </a:solidFill>
                <a:latin typeface="Barlow Medium" pitchFamily="2" charset="77"/>
              </a:defRPr>
            </a:lvl1pPr>
            <a:lvl2pPr marL="266700" indent="0">
              <a:buNone/>
              <a:defRPr/>
            </a:lvl2pPr>
            <a:lvl3pPr marL="542925" indent="0">
              <a:buNone/>
              <a:defRPr/>
            </a:lvl3pPr>
            <a:lvl4pPr marL="809625" indent="0">
              <a:buNone/>
              <a:defRPr/>
            </a:lvl4pPr>
            <a:lvl5pPr marL="1076325" indent="0">
              <a:buNone/>
              <a:defRPr/>
            </a:lvl5pPr>
          </a:lstStyle>
          <a:p>
            <a:pPr lvl="0"/>
            <a:r>
              <a:rPr lang="it-IT" dirty="0"/>
              <a:t>Inserire il sottotitolo della diapositiva</a:t>
            </a:r>
            <a:endParaRPr lang="en-ZA" dirty="0"/>
          </a:p>
        </p:txBody>
      </p:sp>
      <p:sp>
        <p:nvSpPr>
          <p:cNvPr id="18" name="Title 1">
            <a:extLst>
              <a:ext uri="{FF2B5EF4-FFF2-40B4-BE49-F238E27FC236}">
                <a16:creationId xmlns:a16="http://schemas.microsoft.com/office/drawing/2014/main" id="{5DCDC319-240B-1E46-964B-A4615F3410FA}"/>
              </a:ext>
            </a:extLst>
          </p:cNvPr>
          <p:cNvSpPr>
            <a:spLocks noGrp="1"/>
          </p:cNvSpPr>
          <p:nvPr>
            <p:ph type="title" hasCustomPrompt="1"/>
          </p:nvPr>
        </p:nvSpPr>
        <p:spPr>
          <a:xfrm>
            <a:off x="505943" y="1373253"/>
            <a:ext cx="11275368" cy="432000"/>
          </a:xfrm>
        </p:spPr>
        <p:txBody>
          <a:bodyPr/>
          <a:lstStyle>
            <a:lvl1pPr>
              <a:defRPr b="1" i="0">
                <a:solidFill>
                  <a:srgbClr val="4D4D4C"/>
                </a:solidFill>
                <a:latin typeface="Barlow SemiBold" pitchFamily="2" charset="77"/>
              </a:defRPr>
            </a:lvl1pPr>
          </a:lstStyle>
          <a:p>
            <a:r>
              <a:rPr lang="it-IT" dirty="0"/>
              <a:t>Inserire il titolo della diapositiva</a:t>
            </a:r>
            <a:endParaRPr lang="en-ZA" dirty="0"/>
          </a:p>
        </p:txBody>
      </p:sp>
    </p:spTree>
    <p:extLst>
      <p:ext uri="{BB962C8B-B14F-4D97-AF65-F5344CB8AC3E}">
        <p14:creationId xmlns:p14="http://schemas.microsoft.com/office/powerpoint/2010/main" val="1984221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TESTO + IMMAGINE VO2">
    <p:bg>
      <p:bgPr>
        <a:solidFill>
          <a:schemeClr val="bg1"/>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9260D078-B95E-9AC0-99D8-748CCA13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1C03AE62-FC6F-68E4-CF6B-97E8D486AC2C}"/>
              </a:ext>
            </a:extLst>
          </p:cNvPr>
          <p:cNvSpPr>
            <a:spLocks noGrp="1"/>
          </p:cNvSpPr>
          <p:nvPr>
            <p:ph idx="14" hasCustomPrompt="1"/>
          </p:nvPr>
        </p:nvSpPr>
        <p:spPr>
          <a:xfrm>
            <a:off x="5246075" y="2598822"/>
            <a:ext cx="6535246" cy="3789922"/>
          </a:xfrm>
        </p:spPr>
        <p:txBody>
          <a:bodyPr/>
          <a:lstStyle>
            <a:lvl1pPr marL="0" indent="0">
              <a:buFontTx/>
              <a:buNone/>
              <a:defRPr b="0" i="0">
                <a:solidFill>
                  <a:srgbClr val="4D4D4C"/>
                </a:solidFill>
                <a:latin typeface="Barlow" pitchFamily="2" charset="77"/>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it-IT" dirty="0"/>
              <a:t>Inserire il testo</a:t>
            </a:r>
            <a:endParaRPr lang="en-ZA" dirty="0"/>
          </a:p>
        </p:txBody>
      </p:sp>
      <p:sp>
        <p:nvSpPr>
          <p:cNvPr id="4" name="Text Placeholder 4">
            <a:extLst>
              <a:ext uri="{FF2B5EF4-FFF2-40B4-BE49-F238E27FC236}">
                <a16:creationId xmlns:a16="http://schemas.microsoft.com/office/drawing/2014/main" id="{18BF6399-2B35-3067-C371-0760BAAEC7F7}"/>
              </a:ext>
            </a:extLst>
          </p:cNvPr>
          <p:cNvSpPr>
            <a:spLocks noGrp="1"/>
          </p:cNvSpPr>
          <p:nvPr>
            <p:ph type="body" sz="quarter" idx="13" hasCustomPrompt="1"/>
          </p:nvPr>
        </p:nvSpPr>
        <p:spPr>
          <a:xfrm>
            <a:off x="4644325" y="1949253"/>
            <a:ext cx="7136996" cy="252000"/>
          </a:xfrm>
        </p:spPr>
        <p:txBody>
          <a:bodyPr/>
          <a:lstStyle>
            <a:lvl1pPr marL="0" indent="0">
              <a:buNone/>
              <a:defRPr b="0" i="0">
                <a:solidFill>
                  <a:srgbClr val="4D4D4C"/>
                </a:solidFill>
                <a:latin typeface="Barlow Medium" pitchFamily="2" charset="77"/>
              </a:defRPr>
            </a:lvl1pPr>
            <a:lvl2pPr marL="266700" indent="0">
              <a:buNone/>
              <a:defRPr/>
            </a:lvl2pPr>
            <a:lvl3pPr marL="542925" indent="0">
              <a:buNone/>
              <a:defRPr/>
            </a:lvl3pPr>
            <a:lvl4pPr marL="809625" indent="0">
              <a:buNone/>
              <a:defRPr/>
            </a:lvl4pPr>
            <a:lvl5pPr marL="1076325" indent="0">
              <a:buNone/>
              <a:defRPr/>
            </a:lvl5pPr>
          </a:lstStyle>
          <a:p>
            <a:pPr lvl="0"/>
            <a:r>
              <a:rPr lang="it-IT" dirty="0"/>
              <a:t>Inserire il sottotitolo della diapositiva</a:t>
            </a:r>
            <a:endParaRPr lang="en-ZA" dirty="0"/>
          </a:p>
        </p:txBody>
      </p:sp>
      <p:sp>
        <p:nvSpPr>
          <p:cNvPr id="5" name="Title 1">
            <a:extLst>
              <a:ext uri="{FF2B5EF4-FFF2-40B4-BE49-F238E27FC236}">
                <a16:creationId xmlns:a16="http://schemas.microsoft.com/office/drawing/2014/main" id="{80927F6A-5C2D-3A69-1A20-CEA674C3F6A0}"/>
              </a:ext>
            </a:extLst>
          </p:cNvPr>
          <p:cNvSpPr>
            <a:spLocks noGrp="1"/>
          </p:cNvSpPr>
          <p:nvPr>
            <p:ph type="title" hasCustomPrompt="1"/>
          </p:nvPr>
        </p:nvSpPr>
        <p:spPr>
          <a:xfrm>
            <a:off x="4644449" y="1373253"/>
            <a:ext cx="7136862" cy="432000"/>
          </a:xfrm>
        </p:spPr>
        <p:txBody>
          <a:bodyPr/>
          <a:lstStyle>
            <a:lvl1pPr>
              <a:defRPr b="1" i="0">
                <a:solidFill>
                  <a:srgbClr val="4D4D4C"/>
                </a:solidFill>
                <a:latin typeface="Barlow SemiBold" pitchFamily="2" charset="77"/>
              </a:defRPr>
            </a:lvl1pPr>
          </a:lstStyle>
          <a:p>
            <a:r>
              <a:rPr lang="it-IT" dirty="0"/>
              <a:t>Inserire il titolo della diapositiva</a:t>
            </a:r>
            <a:endParaRPr lang="en-ZA" dirty="0"/>
          </a:p>
        </p:txBody>
      </p:sp>
      <p:sp>
        <p:nvSpPr>
          <p:cNvPr id="9" name="Picture Placeholder 2">
            <a:extLst>
              <a:ext uri="{FF2B5EF4-FFF2-40B4-BE49-F238E27FC236}">
                <a16:creationId xmlns:a16="http://schemas.microsoft.com/office/drawing/2014/main" id="{9B73823C-BF43-3718-1ED5-7554A667D482}"/>
              </a:ext>
            </a:extLst>
          </p:cNvPr>
          <p:cNvSpPr>
            <a:spLocks noGrp="1"/>
          </p:cNvSpPr>
          <p:nvPr>
            <p:ph type="pic" idx="15" hasCustomPrompt="1"/>
          </p:nvPr>
        </p:nvSpPr>
        <p:spPr>
          <a:xfrm rot="10800000" flipV="1">
            <a:off x="481263" y="1265527"/>
            <a:ext cx="4764812" cy="5221820"/>
          </a:xfrm>
          <a:custGeom>
            <a:avLst/>
            <a:gdLst>
              <a:gd name="connsiteX0" fmla="*/ 0 w 5063748"/>
              <a:gd name="connsiteY0" fmla="*/ 6858000 h 6858000"/>
              <a:gd name="connsiteX1" fmla="*/ 1265937 w 5063748"/>
              <a:gd name="connsiteY1" fmla="*/ 0 h 6858000"/>
              <a:gd name="connsiteX2" fmla="*/ 3797811 w 5063748"/>
              <a:gd name="connsiteY2" fmla="*/ 0 h 6858000"/>
              <a:gd name="connsiteX3" fmla="*/ 5063748 w 5063748"/>
              <a:gd name="connsiteY3" fmla="*/ 6858000 h 6858000"/>
              <a:gd name="connsiteX4" fmla="*/ 0 w 5063748"/>
              <a:gd name="connsiteY4" fmla="*/ 6858000 h 6858000"/>
              <a:gd name="connsiteX0" fmla="*/ 0 w 5072430"/>
              <a:gd name="connsiteY0" fmla="*/ 6867236 h 6867236"/>
              <a:gd name="connsiteX1" fmla="*/ 1265937 w 5072430"/>
              <a:gd name="connsiteY1" fmla="*/ 9236 h 6867236"/>
              <a:gd name="connsiteX2" fmla="*/ 5072430 w 5072430"/>
              <a:gd name="connsiteY2" fmla="*/ 0 h 6867236"/>
              <a:gd name="connsiteX3" fmla="*/ 5063748 w 5072430"/>
              <a:gd name="connsiteY3" fmla="*/ 6867236 h 6867236"/>
              <a:gd name="connsiteX4" fmla="*/ 0 w 5072430"/>
              <a:gd name="connsiteY4" fmla="*/ 6867236 h 6867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430" h="6867236">
                <a:moveTo>
                  <a:pt x="0" y="6867236"/>
                </a:moveTo>
                <a:lnTo>
                  <a:pt x="1265937" y="9236"/>
                </a:lnTo>
                <a:lnTo>
                  <a:pt x="5072430" y="0"/>
                </a:lnTo>
                <a:lnTo>
                  <a:pt x="5063748" y="6867236"/>
                </a:lnTo>
                <a:lnTo>
                  <a:pt x="0" y="6867236"/>
                </a:lnTo>
                <a:close/>
              </a:path>
            </a:pathLst>
          </a:custGeom>
          <a:solidFill>
            <a:schemeClr val="bg2">
              <a:lumMod val="75000"/>
            </a:schemeClr>
          </a:solidFill>
        </p:spPr>
        <p:txBody>
          <a:bodyPr anchor="ctr" anchorCtr="1"/>
          <a:lstStyle>
            <a:lvl1pPr marL="0" indent="0">
              <a:buNone/>
              <a:defRPr sz="1600">
                <a:ln>
                  <a:noFill/>
                </a:ln>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err="1"/>
              <a:t>Inserire</a:t>
            </a:r>
            <a:r>
              <a:rPr lang="en-US" dirty="0"/>
              <a:t> </a:t>
            </a:r>
            <a:r>
              <a:rPr lang="en-US" dirty="0" err="1"/>
              <a:t>l’immagine</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4041667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TESTO + IMMAGINE VO1">
    <p:bg>
      <p:bgPr>
        <a:solidFill>
          <a:schemeClr val="bg1"/>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A0BD7C11-C78C-17C9-7428-A8B8146C41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0" name="Picture Placeholder 2">
            <a:extLst>
              <a:ext uri="{FF2B5EF4-FFF2-40B4-BE49-F238E27FC236}">
                <a16:creationId xmlns:a16="http://schemas.microsoft.com/office/drawing/2014/main" id="{20755445-EE20-6248-9374-9763D6E25BC2}"/>
              </a:ext>
            </a:extLst>
          </p:cNvPr>
          <p:cNvSpPr>
            <a:spLocks noGrp="1"/>
          </p:cNvSpPr>
          <p:nvPr>
            <p:ph type="pic" idx="10" hasCustomPrompt="1"/>
          </p:nvPr>
        </p:nvSpPr>
        <p:spPr>
          <a:xfrm>
            <a:off x="7618248" y="1265528"/>
            <a:ext cx="4163063" cy="5221820"/>
          </a:xfrm>
          <a:custGeom>
            <a:avLst/>
            <a:gdLst>
              <a:gd name="connsiteX0" fmla="*/ 0 w 5063748"/>
              <a:gd name="connsiteY0" fmla="*/ 6858000 h 6858000"/>
              <a:gd name="connsiteX1" fmla="*/ 1265937 w 5063748"/>
              <a:gd name="connsiteY1" fmla="*/ 0 h 6858000"/>
              <a:gd name="connsiteX2" fmla="*/ 3797811 w 5063748"/>
              <a:gd name="connsiteY2" fmla="*/ 0 h 6858000"/>
              <a:gd name="connsiteX3" fmla="*/ 5063748 w 5063748"/>
              <a:gd name="connsiteY3" fmla="*/ 6858000 h 6858000"/>
              <a:gd name="connsiteX4" fmla="*/ 0 w 5063748"/>
              <a:gd name="connsiteY4" fmla="*/ 6858000 h 6858000"/>
              <a:gd name="connsiteX0" fmla="*/ 0 w 5072430"/>
              <a:gd name="connsiteY0" fmla="*/ 6867236 h 6867236"/>
              <a:gd name="connsiteX1" fmla="*/ 1265937 w 5072430"/>
              <a:gd name="connsiteY1" fmla="*/ 9236 h 6867236"/>
              <a:gd name="connsiteX2" fmla="*/ 5072430 w 5072430"/>
              <a:gd name="connsiteY2" fmla="*/ 0 h 6867236"/>
              <a:gd name="connsiteX3" fmla="*/ 5063748 w 5072430"/>
              <a:gd name="connsiteY3" fmla="*/ 6867236 h 6867236"/>
              <a:gd name="connsiteX4" fmla="*/ 0 w 5072430"/>
              <a:gd name="connsiteY4" fmla="*/ 6867236 h 6867236"/>
              <a:gd name="connsiteX0" fmla="*/ 0 w 5063748"/>
              <a:gd name="connsiteY0" fmla="*/ 6858000 h 6858000"/>
              <a:gd name="connsiteX1" fmla="*/ 1265937 w 5063748"/>
              <a:gd name="connsiteY1" fmla="*/ 0 h 6858000"/>
              <a:gd name="connsiteX2" fmla="*/ 3002134 w 5063748"/>
              <a:gd name="connsiteY2" fmla="*/ 27709 h 6858000"/>
              <a:gd name="connsiteX3" fmla="*/ 5063748 w 5063748"/>
              <a:gd name="connsiteY3" fmla="*/ 6858000 h 6858000"/>
              <a:gd name="connsiteX4" fmla="*/ 0 w 5063748"/>
              <a:gd name="connsiteY4" fmla="*/ 6858000 h 6858000"/>
              <a:gd name="connsiteX0" fmla="*/ 0 w 5063748"/>
              <a:gd name="connsiteY0" fmla="*/ 6858000 h 6858000"/>
              <a:gd name="connsiteX1" fmla="*/ 1265937 w 5063748"/>
              <a:gd name="connsiteY1" fmla="*/ 0 h 6858000"/>
              <a:gd name="connsiteX2" fmla="*/ 3495763 w 5063748"/>
              <a:gd name="connsiteY2" fmla="*/ 18472 h 6858000"/>
              <a:gd name="connsiteX3" fmla="*/ 5063748 w 5063748"/>
              <a:gd name="connsiteY3" fmla="*/ 6858000 h 6858000"/>
              <a:gd name="connsiteX4" fmla="*/ 0 w 5063748"/>
              <a:gd name="connsiteY4" fmla="*/ 6858000 h 6858000"/>
              <a:gd name="connsiteX0" fmla="*/ 0 w 5063748"/>
              <a:gd name="connsiteY0" fmla="*/ 6858000 h 6858000"/>
              <a:gd name="connsiteX1" fmla="*/ 1265937 w 5063748"/>
              <a:gd name="connsiteY1" fmla="*/ 0 h 6858000"/>
              <a:gd name="connsiteX2" fmla="*/ 3318941 w 5063748"/>
              <a:gd name="connsiteY2" fmla="*/ 184727 h 6858000"/>
              <a:gd name="connsiteX3" fmla="*/ 5063748 w 5063748"/>
              <a:gd name="connsiteY3" fmla="*/ 6858000 h 6858000"/>
              <a:gd name="connsiteX4" fmla="*/ 0 w 5063748"/>
              <a:gd name="connsiteY4" fmla="*/ 6858000 h 6858000"/>
              <a:gd name="connsiteX0" fmla="*/ 0 w 5063748"/>
              <a:gd name="connsiteY0" fmla="*/ 6858000 h 6858000"/>
              <a:gd name="connsiteX1" fmla="*/ 1265937 w 5063748"/>
              <a:gd name="connsiteY1" fmla="*/ 0 h 6858000"/>
              <a:gd name="connsiteX2" fmla="*/ 3510499 w 5063748"/>
              <a:gd name="connsiteY2" fmla="*/ 9236 h 6858000"/>
              <a:gd name="connsiteX3" fmla="*/ 5063748 w 5063748"/>
              <a:gd name="connsiteY3" fmla="*/ 6858000 h 6858000"/>
              <a:gd name="connsiteX4" fmla="*/ 0 w 5063748"/>
              <a:gd name="connsiteY4" fmla="*/ 6858000 h 6858000"/>
              <a:gd name="connsiteX0" fmla="*/ 0 w 3510499"/>
              <a:gd name="connsiteY0" fmla="*/ 6858000 h 6858000"/>
              <a:gd name="connsiteX1" fmla="*/ 1265937 w 3510499"/>
              <a:gd name="connsiteY1" fmla="*/ 0 h 6858000"/>
              <a:gd name="connsiteX2" fmla="*/ 3510499 w 3510499"/>
              <a:gd name="connsiteY2" fmla="*/ 9236 h 6858000"/>
              <a:gd name="connsiteX3" fmla="*/ 3074496 w 3510499"/>
              <a:gd name="connsiteY3" fmla="*/ 6128327 h 6858000"/>
              <a:gd name="connsiteX4" fmla="*/ 0 w 3510499"/>
              <a:gd name="connsiteY4" fmla="*/ 6858000 h 6858000"/>
              <a:gd name="connsiteX0" fmla="*/ 0 w 3510499"/>
              <a:gd name="connsiteY0" fmla="*/ 6858000 h 6858000"/>
              <a:gd name="connsiteX1" fmla="*/ 1265937 w 3510499"/>
              <a:gd name="connsiteY1" fmla="*/ 0 h 6858000"/>
              <a:gd name="connsiteX2" fmla="*/ 3510499 w 3510499"/>
              <a:gd name="connsiteY2" fmla="*/ 9236 h 6858000"/>
              <a:gd name="connsiteX3" fmla="*/ 3501817 w 3510499"/>
              <a:gd name="connsiteY3" fmla="*/ 6858000 h 6858000"/>
              <a:gd name="connsiteX4" fmla="*/ 0 w 351049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0499" h="6858000">
                <a:moveTo>
                  <a:pt x="0" y="6858000"/>
                </a:moveTo>
                <a:lnTo>
                  <a:pt x="1265937" y="0"/>
                </a:lnTo>
                <a:lnTo>
                  <a:pt x="3510499" y="9236"/>
                </a:lnTo>
                <a:lnTo>
                  <a:pt x="3501817" y="6858000"/>
                </a:lnTo>
                <a:lnTo>
                  <a:pt x="0" y="6858000"/>
                </a:lnTo>
                <a:close/>
              </a:path>
            </a:pathLst>
          </a:custGeom>
          <a:solidFill>
            <a:schemeClr val="bg2">
              <a:lumMod val="75000"/>
            </a:schemeClr>
          </a:solidFill>
          <a:ln>
            <a:noFill/>
          </a:ln>
        </p:spPr>
        <p:txBody>
          <a:bodyPr anchor="ctr" anchorCtr="1"/>
          <a:lstStyle>
            <a:lvl1pPr marL="0" indent="0" algn="ctr">
              <a:buNone/>
              <a:defRPr sz="1600">
                <a:ln>
                  <a:noFill/>
                </a:ln>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err="1"/>
              <a:t>Inserire</a:t>
            </a:r>
            <a:r>
              <a:rPr lang="en-US" dirty="0"/>
              <a:t> </a:t>
            </a:r>
            <a:r>
              <a:rPr lang="en-US" dirty="0" err="1"/>
              <a:t>l’immagine</a:t>
            </a:r>
            <a:endParaRPr lang="en-US" dirty="0"/>
          </a:p>
          <a:p>
            <a:endParaRPr lang="en-US" dirty="0"/>
          </a:p>
          <a:p>
            <a:endParaRPr lang="en-US" dirty="0"/>
          </a:p>
          <a:p>
            <a:endParaRPr lang="en-US" dirty="0"/>
          </a:p>
        </p:txBody>
      </p:sp>
      <p:sp>
        <p:nvSpPr>
          <p:cNvPr id="3" name="Content Placeholder 2">
            <a:extLst>
              <a:ext uri="{FF2B5EF4-FFF2-40B4-BE49-F238E27FC236}">
                <a16:creationId xmlns:a16="http://schemas.microsoft.com/office/drawing/2014/main" id="{34A48331-FABF-9F6F-24AF-C87A11836172}"/>
              </a:ext>
            </a:extLst>
          </p:cNvPr>
          <p:cNvSpPr>
            <a:spLocks noGrp="1"/>
          </p:cNvSpPr>
          <p:nvPr>
            <p:ph idx="14" hasCustomPrompt="1"/>
          </p:nvPr>
        </p:nvSpPr>
        <p:spPr>
          <a:xfrm>
            <a:off x="481262" y="2598822"/>
            <a:ext cx="7136996" cy="3789922"/>
          </a:xfrm>
        </p:spPr>
        <p:txBody>
          <a:bodyPr/>
          <a:lstStyle>
            <a:lvl1pPr marL="0" indent="0">
              <a:buFontTx/>
              <a:buNone/>
              <a:defRPr b="0" i="0">
                <a:solidFill>
                  <a:srgbClr val="4D4D4C"/>
                </a:solidFill>
                <a:latin typeface="Barlow" pitchFamily="2" charset="77"/>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it-IT" dirty="0"/>
              <a:t>Inserire il testo</a:t>
            </a:r>
            <a:endParaRPr lang="en-ZA" dirty="0"/>
          </a:p>
        </p:txBody>
      </p:sp>
      <p:sp>
        <p:nvSpPr>
          <p:cNvPr id="4" name="Text Placeholder 4">
            <a:extLst>
              <a:ext uri="{FF2B5EF4-FFF2-40B4-BE49-F238E27FC236}">
                <a16:creationId xmlns:a16="http://schemas.microsoft.com/office/drawing/2014/main" id="{DBE0190D-4CCD-84CA-DDDA-62077861145A}"/>
              </a:ext>
            </a:extLst>
          </p:cNvPr>
          <p:cNvSpPr>
            <a:spLocks noGrp="1"/>
          </p:cNvSpPr>
          <p:nvPr>
            <p:ph type="body" sz="quarter" idx="13" hasCustomPrompt="1"/>
          </p:nvPr>
        </p:nvSpPr>
        <p:spPr>
          <a:xfrm>
            <a:off x="481262" y="1949253"/>
            <a:ext cx="7136996" cy="252000"/>
          </a:xfrm>
        </p:spPr>
        <p:txBody>
          <a:bodyPr/>
          <a:lstStyle>
            <a:lvl1pPr marL="0" indent="0">
              <a:buNone/>
              <a:defRPr b="0" i="0">
                <a:solidFill>
                  <a:srgbClr val="4D4D4C"/>
                </a:solidFill>
                <a:latin typeface="Barlow Medium" pitchFamily="2" charset="77"/>
              </a:defRPr>
            </a:lvl1pPr>
            <a:lvl2pPr marL="266700" indent="0">
              <a:buNone/>
              <a:defRPr/>
            </a:lvl2pPr>
            <a:lvl3pPr marL="542925" indent="0">
              <a:buNone/>
              <a:defRPr/>
            </a:lvl3pPr>
            <a:lvl4pPr marL="809625" indent="0">
              <a:buNone/>
              <a:defRPr/>
            </a:lvl4pPr>
            <a:lvl5pPr marL="1076325" indent="0">
              <a:buNone/>
              <a:defRPr/>
            </a:lvl5pPr>
          </a:lstStyle>
          <a:p>
            <a:pPr lvl="0"/>
            <a:r>
              <a:rPr lang="it-IT" dirty="0"/>
              <a:t>Inserire il sottotitolo della diapositiva</a:t>
            </a:r>
            <a:endParaRPr lang="en-ZA" dirty="0"/>
          </a:p>
        </p:txBody>
      </p:sp>
      <p:sp>
        <p:nvSpPr>
          <p:cNvPr id="5" name="Title 1">
            <a:extLst>
              <a:ext uri="{FF2B5EF4-FFF2-40B4-BE49-F238E27FC236}">
                <a16:creationId xmlns:a16="http://schemas.microsoft.com/office/drawing/2014/main" id="{3F3BD79D-E03B-0706-7F61-2325647F6299}"/>
              </a:ext>
            </a:extLst>
          </p:cNvPr>
          <p:cNvSpPr>
            <a:spLocks noGrp="1"/>
          </p:cNvSpPr>
          <p:nvPr>
            <p:ph type="title" hasCustomPrompt="1"/>
          </p:nvPr>
        </p:nvSpPr>
        <p:spPr>
          <a:xfrm>
            <a:off x="481386" y="1373253"/>
            <a:ext cx="7136862" cy="432000"/>
          </a:xfrm>
        </p:spPr>
        <p:txBody>
          <a:bodyPr/>
          <a:lstStyle>
            <a:lvl1pPr>
              <a:defRPr b="1" i="0">
                <a:solidFill>
                  <a:srgbClr val="4D4D4C"/>
                </a:solidFill>
                <a:latin typeface="Barlow SemiBold" pitchFamily="2" charset="77"/>
              </a:defRPr>
            </a:lvl1pPr>
          </a:lstStyle>
          <a:p>
            <a:r>
              <a:rPr lang="it-IT" dirty="0"/>
              <a:t>Inserire il titolo della diapositiva</a:t>
            </a:r>
            <a:endParaRPr lang="en-ZA" dirty="0"/>
          </a:p>
        </p:txBody>
      </p:sp>
    </p:spTree>
    <p:extLst>
      <p:ext uri="{BB962C8B-B14F-4D97-AF65-F5344CB8AC3E}">
        <p14:creationId xmlns:p14="http://schemas.microsoft.com/office/powerpoint/2010/main" val="245197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PERTIN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403843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INGRAZIAMENTI">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7900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756000" y="758357"/>
            <a:ext cx="10680000" cy="432000"/>
          </a:xfrm>
          <a:prstGeom prst="rect">
            <a:avLst/>
          </a:prstGeom>
        </p:spPr>
        <p:txBody>
          <a:bodyPr vert="horz" lIns="0" tIns="0" rIns="0" bIns="0" rtlCol="0" anchor="ctr">
            <a:noAutofit/>
          </a:bodyPr>
          <a:lstStyle/>
          <a:p>
            <a:r>
              <a:rPr lang="it-IT" dirty="0"/>
              <a:t>Fare clic per modificare lo stile del titolo dello schema</a:t>
            </a:r>
            <a:endParaRPr lang="en-ZA" dirty="0"/>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756000" y="1419398"/>
            <a:ext cx="10680000" cy="4436017"/>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756000" y="6368893"/>
            <a:ext cx="4114800" cy="226714"/>
          </a:xfrm>
          <a:prstGeom prst="rect">
            <a:avLst/>
          </a:prstGeom>
        </p:spPr>
        <p:txBody>
          <a:bodyPr vert="horz" lIns="0" tIns="0" rIns="0" bIns="0" rtlCol="0" anchor="ctr"/>
          <a:lstStyle>
            <a:lvl1pPr algn="l">
              <a:defRPr sz="1000">
                <a:solidFill>
                  <a:schemeClr val="tx1">
                    <a:lumMod val="75000"/>
                    <a:lumOff val="25000"/>
                  </a:schemeClr>
                </a:solidFill>
              </a:defRPr>
            </a:lvl1pPr>
          </a:lstStyle>
          <a:p>
            <a:r>
              <a:rPr lang="en-ZA" dirty="0" err="1"/>
              <a:t>Università</a:t>
            </a:r>
            <a:r>
              <a:rPr lang="en-ZA" dirty="0"/>
              <a:t> di Verona | </a:t>
            </a:r>
            <a:r>
              <a:rPr lang="en-ZA" dirty="0" err="1"/>
              <a:t>www.univr.it</a:t>
            </a:r>
            <a:endParaRPr lang="en-ZA" dirty="0"/>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090586" y="6347085"/>
            <a:ext cx="962795" cy="264330"/>
          </a:xfrm>
          <a:prstGeom prst="rect">
            <a:avLst/>
          </a:prstGeom>
          <a:ln w="3175">
            <a:solidFill>
              <a:schemeClr val="bg1">
                <a:lumMod val="95000"/>
              </a:schemeClr>
            </a:solidFill>
          </a:ln>
        </p:spPr>
        <p:txBody>
          <a:bodyPr vert="horz" lIns="0" tIns="0" rIns="0" bIns="0" rtlCol="0" anchor="ctr"/>
          <a:lstStyle>
            <a:lvl1pPr algn="r">
              <a:defRPr sz="1000">
                <a:solidFill>
                  <a:schemeClr val="tx1">
                    <a:lumMod val="75000"/>
                    <a:lumOff val="25000"/>
                  </a:schemeClr>
                </a:solidFill>
              </a:defRPr>
            </a:lvl1pPr>
          </a:lstStyle>
          <a:p>
            <a:fld id="{19B51A1E-902D-48AF-9020-955120F399B6}" type="slidenum">
              <a:rPr lang="en-ZA" b="1" i="1" smtClean="0"/>
              <a:pPr/>
              <a:t>‹N›</a:t>
            </a:fld>
            <a:endParaRPr lang="en-ZA" b="1" i="1"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79" r:id="rId1"/>
    <p:sldLayoutId id="2147483682" r:id="rId2"/>
    <p:sldLayoutId id="2147483680" r:id="rId3"/>
    <p:sldLayoutId id="2147483658" r:id="rId4"/>
    <p:sldLayoutId id="2147483649" r:id="rId5"/>
    <p:sldLayoutId id="2147483681" r:id="rId6"/>
  </p:sldLayoutIdLst>
  <p:hf hdr="0" dt="0"/>
  <p:txStyles>
    <p:titleStyle>
      <a:lvl1pPr algn="l" defTabSz="914400" rtl="0" eaLnBrk="1" latinLnBrk="0" hangingPunct="1">
        <a:lnSpc>
          <a:spcPct val="90000"/>
        </a:lnSpc>
        <a:spcBef>
          <a:spcPct val="0"/>
        </a:spcBef>
        <a:buNone/>
        <a:defRPr sz="3200" kern="1200" spc="-15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2" Type="http://schemas.openxmlformats.org/officeDocument/2006/relationships/hyperlink" Target="https://www.univr.it/it/cooperazion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svg"/><Relationship Id="rId9" Type="http://schemas.openxmlformats.org/officeDocument/2006/relationships/image" Target="../media/image34.png"/></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8952EE9-144C-4165-86EA-1BDE8B73A57D}"/>
              </a:ext>
            </a:extLst>
          </p:cNvPr>
          <p:cNvSpPr>
            <a:spLocks noGrp="1"/>
          </p:cNvSpPr>
          <p:nvPr>
            <p:ph idx="14"/>
          </p:nvPr>
        </p:nvSpPr>
        <p:spPr>
          <a:xfrm>
            <a:off x="458210" y="1315307"/>
            <a:ext cx="11275579" cy="3789922"/>
          </a:xfrm>
        </p:spPr>
        <p:txBody>
          <a:bodyPr/>
          <a:lstStyle/>
          <a:p>
            <a:pPr algn="ctr"/>
            <a:r>
              <a:rPr lang="it-IT" sz="2800" b="1" dirty="0">
                <a:latin typeface="Barlow"/>
                <a:cs typeface="Arial" panose="020B0604020202020204" pitchFamily="34" charset="0"/>
              </a:rPr>
              <a:t>INAUGURAZIONE </a:t>
            </a:r>
          </a:p>
          <a:p>
            <a:pPr algn="ctr"/>
            <a:r>
              <a:rPr lang="it-IT" sz="2800" b="1" dirty="0">
                <a:latin typeface="Barlow"/>
                <a:cs typeface="Arial" panose="020B0604020202020204" pitchFamily="34" charset="0"/>
              </a:rPr>
              <a:t>ANNO ACCADEMICO 2022-2023</a:t>
            </a:r>
          </a:p>
          <a:p>
            <a:pPr algn="ctr"/>
            <a:r>
              <a:rPr lang="it-IT" sz="4000" b="1" dirty="0">
                <a:latin typeface="Barlow"/>
                <a:cs typeface="Arial" panose="020B0604020202020204" pitchFamily="34" charset="0"/>
              </a:rPr>
              <a:t>Documentazione di approfondimento </a:t>
            </a:r>
            <a:endParaRPr lang="it-IT" sz="4000" b="1"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sz="2800" b="1" dirty="0">
                <a:solidFill>
                  <a:srgbClr val="FF0000"/>
                </a:solidFill>
                <a:latin typeface="Barlow"/>
                <a:cs typeface="Arial" panose="020B0604020202020204" pitchFamily="34" charset="0"/>
              </a:rPr>
              <a:t>-DATI-ATTIVITA’-INIZIATIVE-</a:t>
            </a:r>
          </a:p>
          <a:p>
            <a:pPr algn="ctr"/>
            <a:endParaRPr lang="it-IT" dirty="0">
              <a:latin typeface="Barlow"/>
              <a:cs typeface="Arial" panose="020B0604020202020204" pitchFamily="34" charset="0"/>
            </a:endParaRPr>
          </a:p>
          <a:p>
            <a:endParaRPr lang="it-IT" dirty="0"/>
          </a:p>
        </p:txBody>
      </p:sp>
    </p:spTree>
    <p:extLst>
      <p:ext uri="{BB962C8B-B14F-4D97-AF65-F5344CB8AC3E}">
        <p14:creationId xmlns:p14="http://schemas.microsoft.com/office/powerpoint/2010/main" val="3717435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D1F6A238-E29D-4960-A45B-71CF5F119850}"/>
              </a:ext>
            </a:extLst>
          </p:cNvPr>
          <p:cNvSpPr>
            <a:spLocks noGrp="1"/>
          </p:cNvSpPr>
          <p:nvPr>
            <p:ph type="title"/>
          </p:nvPr>
        </p:nvSpPr>
        <p:spPr/>
        <p:txBody>
          <a:bodyPr/>
          <a:lstStyle/>
          <a:p>
            <a:r>
              <a:rPr lang="it-IT" dirty="0"/>
              <a:t>Crescita del numero degli  studenti UNIVR 2019-2023					</a:t>
            </a:r>
          </a:p>
        </p:txBody>
      </p:sp>
      <p:pic>
        <p:nvPicPr>
          <p:cNvPr id="5122" name="Picture 2" descr="41e9baf8-1f24-4d2c-aa32-acbbdf0d1d67@eurprd01">
            <a:extLst>
              <a:ext uri="{FF2B5EF4-FFF2-40B4-BE49-F238E27FC236}">
                <a16:creationId xmlns:a16="http://schemas.microsoft.com/office/drawing/2014/main" id="{F6BACFD7-339A-48DE-A3C6-27D37F5291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99" y="2269620"/>
            <a:ext cx="3931542" cy="2783128"/>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2" descr="6cf746fa-d833-4d43-bfaa-b8407b1deae2@eurprd01">
            <a:extLst>
              <a:ext uri="{FF2B5EF4-FFF2-40B4-BE49-F238E27FC236}">
                <a16:creationId xmlns:a16="http://schemas.microsoft.com/office/drawing/2014/main" id="{EC7F7C29-8B01-4CEB-8E72-EB5AE0559E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0458" y="2269620"/>
            <a:ext cx="3851243" cy="2783128"/>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2" descr="4df6cfd0-f0a5-4de4-8500-ab0011b79c4f@eurprd01">
            <a:extLst>
              <a:ext uri="{FF2B5EF4-FFF2-40B4-BE49-F238E27FC236}">
                <a16:creationId xmlns:a16="http://schemas.microsoft.com/office/drawing/2014/main" id="{CCDB7C37-D2DF-421C-BF22-03698CFB8E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7856" y="2269620"/>
            <a:ext cx="3931542" cy="2783128"/>
          </a:xfrm>
          <a:prstGeom prst="rect">
            <a:avLst/>
          </a:prstGeom>
          <a:noFill/>
          <a:ln w="15875">
            <a:solidFill>
              <a:srgbClr val="66C7F8"/>
            </a:solidFill>
            <a:miter lim="800000"/>
            <a:headEnd/>
            <a:tailEnd/>
          </a:ln>
          <a:extLst>
            <a:ext uri="{909E8E84-426E-40DD-AFC4-6F175D3DCCD1}">
              <a14:hiddenFill xmlns:a14="http://schemas.microsoft.com/office/drawing/2010/main">
                <a:solidFill>
                  <a:srgbClr val="FFFFFF"/>
                </a:solidFill>
              </a14:hiddenFill>
            </a:ext>
          </a:extLst>
        </p:spPr>
      </p:pic>
      <p:sp>
        <p:nvSpPr>
          <p:cNvPr id="3" name="Ovale 2">
            <a:extLst>
              <a:ext uri="{FF2B5EF4-FFF2-40B4-BE49-F238E27FC236}">
                <a16:creationId xmlns:a16="http://schemas.microsoft.com/office/drawing/2014/main" id="{E441F943-B9ED-415C-88B4-A33601C50503}"/>
              </a:ext>
            </a:extLst>
          </p:cNvPr>
          <p:cNvSpPr/>
          <p:nvPr/>
        </p:nvSpPr>
        <p:spPr>
          <a:xfrm>
            <a:off x="6762208" y="2501835"/>
            <a:ext cx="914400" cy="586596"/>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FF00FF"/>
              </a:solidFill>
            </a:endParaRPr>
          </a:p>
        </p:txBody>
      </p:sp>
      <p:sp>
        <p:nvSpPr>
          <p:cNvPr id="9" name="Ovale 8">
            <a:extLst>
              <a:ext uri="{FF2B5EF4-FFF2-40B4-BE49-F238E27FC236}">
                <a16:creationId xmlns:a16="http://schemas.microsoft.com/office/drawing/2014/main" id="{44AE3FEA-4857-4995-9C9A-CCE9E46CA5E1}"/>
              </a:ext>
            </a:extLst>
          </p:cNvPr>
          <p:cNvSpPr/>
          <p:nvPr/>
        </p:nvSpPr>
        <p:spPr>
          <a:xfrm>
            <a:off x="10800011" y="2842404"/>
            <a:ext cx="914400" cy="586596"/>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FF00FF"/>
              </a:solidFill>
            </a:endParaRPr>
          </a:p>
        </p:txBody>
      </p:sp>
      <p:sp>
        <p:nvSpPr>
          <p:cNvPr id="10" name="Ovale 9">
            <a:extLst>
              <a:ext uri="{FF2B5EF4-FFF2-40B4-BE49-F238E27FC236}">
                <a16:creationId xmlns:a16="http://schemas.microsoft.com/office/drawing/2014/main" id="{CB622220-7C81-43D4-80F1-FA6CB6299F55}"/>
              </a:ext>
            </a:extLst>
          </p:cNvPr>
          <p:cNvSpPr/>
          <p:nvPr/>
        </p:nvSpPr>
        <p:spPr>
          <a:xfrm>
            <a:off x="2639683" y="2760453"/>
            <a:ext cx="914400" cy="586596"/>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solidFill>
                <a:srgbClr val="FF00FF"/>
              </a:solidFill>
            </a:endParaRPr>
          </a:p>
        </p:txBody>
      </p:sp>
      <p:sp>
        <p:nvSpPr>
          <p:cNvPr id="5" name="CasellaDiTesto 4">
            <a:extLst>
              <a:ext uri="{FF2B5EF4-FFF2-40B4-BE49-F238E27FC236}">
                <a16:creationId xmlns:a16="http://schemas.microsoft.com/office/drawing/2014/main" id="{365A5C30-01C0-4F49-92D0-11491BBA213B}"/>
              </a:ext>
            </a:extLst>
          </p:cNvPr>
          <p:cNvSpPr txBox="1"/>
          <p:nvPr/>
        </p:nvSpPr>
        <p:spPr>
          <a:xfrm>
            <a:off x="5174425" y="5649914"/>
            <a:ext cx="1913665" cy="461665"/>
          </a:xfrm>
          <a:prstGeom prst="rect">
            <a:avLst/>
          </a:prstGeom>
          <a:noFill/>
        </p:spPr>
        <p:txBody>
          <a:bodyPr wrap="none" rtlCol="0">
            <a:spAutoFit/>
          </a:bodyPr>
          <a:lstStyle/>
          <a:p>
            <a:r>
              <a:rPr lang="it-IT" sz="2000" dirty="0">
                <a:solidFill>
                  <a:srgbClr val="FF0000"/>
                </a:solidFill>
                <a:latin typeface="Barlow"/>
              </a:rPr>
              <a:t>Totale</a:t>
            </a:r>
            <a:r>
              <a:rPr lang="it-IT" sz="2400" dirty="0">
                <a:solidFill>
                  <a:srgbClr val="FF0000"/>
                </a:solidFill>
                <a:latin typeface="Barlow"/>
              </a:rPr>
              <a:t>: 29.552</a:t>
            </a:r>
            <a:r>
              <a:rPr lang="it-IT" sz="2400" b="1" dirty="0">
                <a:solidFill>
                  <a:srgbClr val="FF0000"/>
                </a:solidFill>
                <a:latin typeface="Barlow"/>
              </a:rPr>
              <a:t> </a:t>
            </a:r>
          </a:p>
        </p:txBody>
      </p:sp>
      <p:sp>
        <p:nvSpPr>
          <p:cNvPr id="12" name="Ovale 11">
            <a:extLst>
              <a:ext uri="{FF2B5EF4-FFF2-40B4-BE49-F238E27FC236}">
                <a16:creationId xmlns:a16="http://schemas.microsoft.com/office/drawing/2014/main" id="{AB15D2F7-389B-4EA6-A4A3-A47CE21986CE}"/>
              </a:ext>
            </a:extLst>
          </p:cNvPr>
          <p:cNvSpPr/>
          <p:nvPr/>
        </p:nvSpPr>
        <p:spPr>
          <a:xfrm>
            <a:off x="5131408" y="5484747"/>
            <a:ext cx="2088000" cy="792000"/>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000" dirty="0">
              <a:solidFill>
                <a:srgbClr val="FF00FF"/>
              </a:solidFill>
              <a:latin typeface="Barlow"/>
            </a:endParaRPr>
          </a:p>
        </p:txBody>
      </p:sp>
    </p:spTree>
    <p:extLst>
      <p:ext uri="{BB962C8B-B14F-4D97-AF65-F5344CB8AC3E}">
        <p14:creationId xmlns:p14="http://schemas.microsoft.com/office/powerpoint/2010/main" val="923628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D1F6A238-E29D-4960-A45B-71CF5F119850}"/>
              </a:ext>
            </a:extLst>
          </p:cNvPr>
          <p:cNvSpPr>
            <a:spLocks noGrp="1"/>
          </p:cNvSpPr>
          <p:nvPr>
            <p:ph type="title"/>
          </p:nvPr>
        </p:nvSpPr>
        <p:spPr/>
        <p:txBody>
          <a:bodyPr/>
          <a:lstStyle/>
          <a:p>
            <a:r>
              <a:rPr lang="it-IT" dirty="0"/>
              <a:t>Crescita del  Personale UNIVR 2023				</a:t>
            </a:r>
          </a:p>
        </p:txBody>
      </p:sp>
      <p:pic>
        <p:nvPicPr>
          <p:cNvPr id="2051" name="Picture 3" descr="a723f357-53de-4ce1-87f1-bc53cf3bcdd4@eurprd01">
            <a:extLst>
              <a:ext uri="{FF2B5EF4-FFF2-40B4-BE49-F238E27FC236}">
                <a16:creationId xmlns:a16="http://schemas.microsoft.com/office/drawing/2014/main" id="{5998707A-2C4C-4DAF-B0AF-0F72FCC3E0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7818" y="1920363"/>
            <a:ext cx="8497454" cy="433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7819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E2CA82AE-B31F-4518-BBC8-96D83F0FE444}"/>
              </a:ext>
            </a:extLst>
          </p:cNvPr>
          <p:cNvSpPr>
            <a:spLocks noGrp="1"/>
          </p:cNvSpPr>
          <p:nvPr>
            <p:ph idx="14"/>
          </p:nvPr>
        </p:nvSpPr>
        <p:spPr>
          <a:xfrm>
            <a:off x="410900" y="2502817"/>
            <a:ext cx="7369026" cy="1315801"/>
          </a:xfrm>
        </p:spPr>
        <p:txBody>
          <a:bodyPr/>
          <a:lstStyle/>
          <a:p>
            <a:pPr algn="just">
              <a:lnSpc>
                <a:spcPct val="100000"/>
              </a:lnSpc>
              <a:spcBef>
                <a:spcPts val="0"/>
              </a:spcBef>
            </a:pPr>
            <a:r>
              <a:rPr lang="it-IT" b="1" i="1" dirty="0">
                <a:solidFill>
                  <a:srgbClr val="FF0000"/>
                </a:solidFill>
              </a:rPr>
              <a:t>La mission</a:t>
            </a:r>
          </a:p>
          <a:p>
            <a:pPr algn="just">
              <a:lnSpc>
                <a:spcPct val="100000"/>
              </a:lnSpc>
              <a:spcBef>
                <a:spcPts val="0"/>
              </a:spcBef>
            </a:pPr>
            <a:r>
              <a:rPr lang="it-IT" b="1" dirty="0"/>
              <a:t>Svolgere attività </a:t>
            </a:r>
            <a:r>
              <a:rPr lang="it-IT" b="1" i="1" dirty="0"/>
              <a:t>core </a:t>
            </a:r>
            <a:r>
              <a:rPr lang="it-IT" b="1" dirty="0"/>
              <a:t>quali quelle ingegneristiche, fisiche, mediche e medico-chirurgiche, biomediche nonché per il tramite di ulteriori attività “satellite” che forniscano, in maniera funzionale e strategica alle linee di ricerca e sviluppo del </a:t>
            </a:r>
            <a:r>
              <a:rPr lang="it-IT" b="1" i="1" dirty="0"/>
              <a:t>core</a:t>
            </a:r>
            <a:r>
              <a:rPr lang="it-IT" b="1" dirty="0"/>
              <a:t>, competenze in ambito economico, giuridico e sociale</a:t>
            </a:r>
          </a:p>
        </p:txBody>
      </p:sp>
      <p:sp>
        <p:nvSpPr>
          <p:cNvPr id="4" name="Titolo 3">
            <a:extLst>
              <a:ext uri="{FF2B5EF4-FFF2-40B4-BE49-F238E27FC236}">
                <a16:creationId xmlns:a16="http://schemas.microsoft.com/office/drawing/2014/main" id="{F6A71D02-23F3-4237-BAF4-F47B0ECB723B}"/>
              </a:ext>
            </a:extLst>
          </p:cNvPr>
          <p:cNvSpPr>
            <a:spLocks noGrp="1"/>
          </p:cNvSpPr>
          <p:nvPr>
            <p:ph type="title"/>
          </p:nvPr>
        </p:nvSpPr>
        <p:spPr>
          <a:xfrm>
            <a:off x="410900" y="1350442"/>
            <a:ext cx="11275368" cy="432000"/>
          </a:xfrm>
        </p:spPr>
        <p:txBody>
          <a:bodyPr/>
          <a:lstStyle/>
          <a:p>
            <a:r>
              <a:rPr lang="it-IT" dirty="0">
                <a:solidFill>
                  <a:schemeClr val="tx1"/>
                </a:solidFill>
              </a:rPr>
              <a:t>Il nuovo Dipartimento di Ingegneria per la Medicina di Innovazione (DIMI)</a:t>
            </a:r>
            <a:endParaRPr lang="it-IT" dirty="0"/>
          </a:p>
        </p:txBody>
      </p:sp>
      <p:graphicFrame>
        <p:nvGraphicFramePr>
          <p:cNvPr id="5" name="Grafico 4">
            <a:extLst>
              <a:ext uri="{FF2B5EF4-FFF2-40B4-BE49-F238E27FC236}">
                <a16:creationId xmlns:a16="http://schemas.microsoft.com/office/drawing/2014/main" id="{A80ECA3B-8F1C-4820-8852-83FF538DCABE}"/>
              </a:ext>
            </a:extLst>
          </p:cNvPr>
          <p:cNvGraphicFramePr>
            <a:graphicFrameLocks/>
          </p:cNvGraphicFramePr>
          <p:nvPr>
            <p:extLst>
              <p:ext uri="{D42A27DB-BD31-4B8C-83A1-F6EECF244321}">
                <p14:modId xmlns:p14="http://schemas.microsoft.com/office/powerpoint/2010/main" val="117942723"/>
              </p:ext>
            </p:extLst>
          </p:nvPr>
        </p:nvGraphicFramePr>
        <p:xfrm>
          <a:off x="8206948" y="2330898"/>
          <a:ext cx="3724027" cy="2404406"/>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a:extLst>
              <a:ext uri="{FF2B5EF4-FFF2-40B4-BE49-F238E27FC236}">
                <a16:creationId xmlns:a16="http://schemas.microsoft.com/office/drawing/2014/main" id="{ED1E880F-780F-4B9B-BEAE-002CDFE03516}"/>
              </a:ext>
            </a:extLst>
          </p:cNvPr>
          <p:cNvSpPr txBox="1"/>
          <p:nvPr/>
        </p:nvSpPr>
        <p:spPr>
          <a:xfrm>
            <a:off x="2417710" y="4368969"/>
            <a:ext cx="3520516" cy="923330"/>
          </a:xfrm>
          <a:prstGeom prst="rect">
            <a:avLst/>
          </a:prstGeom>
          <a:noFill/>
        </p:spPr>
        <p:txBody>
          <a:bodyPr wrap="none" rtlCol="0">
            <a:spAutoFit/>
          </a:bodyPr>
          <a:lstStyle/>
          <a:p>
            <a:r>
              <a:rPr lang="it-IT" b="1" dirty="0">
                <a:solidFill>
                  <a:srgbClr val="FF0000"/>
                </a:solidFill>
                <a:latin typeface="Barlow" pitchFamily="2" charset="77"/>
              </a:rPr>
              <a:t>E’ articolato in 2 sezioni:</a:t>
            </a:r>
          </a:p>
          <a:p>
            <a:pPr marL="342900" indent="-342900">
              <a:buFont typeface="+mj-lt"/>
              <a:buAutoNum type="arabicPeriod"/>
            </a:pPr>
            <a:r>
              <a:rPr lang="it-IT" b="1" dirty="0">
                <a:solidFill>
                  <a:srgbClr val="4D4D4C"/>
                </a:solidFill>
                <a:latin typeface="Barlow" pitchFamily="2" charset="77"/>
              </a:rPr>
              <a:t>Biomedicina di Innovazione</a:t>
            </a:r>
          </a:p>
          <a:p>
            <a:pPr marL="342900" indent="-342900">
              <a:buFont typeface="+mj-lt"/>
              <a:buAutoNum type="arabicPeriod"/>
            </a:pPr>
            <a:r>
              <a:rPr lang="it-IT" b="1" dirty="0">
                <a:solidFill>
                  <a:srgbClr val="4D4D4C"/>
                </a:solidFill>
                <a:latin typeface="Barlow" pitchFamily="2" charset="77"/>
              </a:rPr>
              <a:t>Ingegneria e Fisica</a:t>
            </a:r>
          </a:p>
        </p:txBody>
      </p:sp>
      <p:sp>
        <p:nvSpPr>
          <p:cNvPr id="7" name="Rettangolo 6">
            <a:extLst>
              <a:ext uri="{FF2B5EF4-FFF2-40B4-BE49-F238E27FC236}">
                <a16:creationId xmlns:a16="http://schemas.microsoft.com/office/drawing/2014/main" id="{F9A53B52-440E-4A7E-8E6F-B0B9E9F68C45}"/>
              </a:ext>
            </a:extLst>
          </p:cNvPr>
          <p:cNvSpPr/>
          <p:nvPr/>
        </p:nvSpPr>
        <p:spPr>
          <a:xfrm>
            <a:off x="8812912" y="1967108"/>
            <a:ext cx="2512098" cy="369332"/>
          </a:xfrm>
          <a:prstGeom prst="rect">
            <a:avLst/>
          </a:prstGeom>
        </p:spPr>
        <p:txBody>
          <a:bodyPr wrap="none">
            <a:spAutoFit/>
          </a:bodyPr>
          <a:lstStyle/>
          <a:p>
            <a:r>
              <a:rPr lang="it-IT" b="1" dirty="0">
                <a:solidFill>
                  <a:srgbClr val="FF0000"/>
                </a:solidFill>
                <a:latin typeface="Barlow"/>
              </a:rPr>
              <a:t>Composizione Personale</a:t>
            </a:r>
          </a:p>
        </p:txBody>
      </p:sp>
      <p:sp>
        <p:nvSpPr>
          <p:cNvPr id="8" name="Rettangolo 7">
            <a:extLst>
              <a:ext uri="{FF2B5EF4-FFF2-40B4-BE49-F238E27FC236}">
                <a16:creationId xmlns:a16="http://schemas.microsoft.com/office/drawing/2014/main" id="{0716D0DF-C3CF-4C25-B876-9500779A6D47}"/>
              </a:ext>
            </a:extLst>
          </p:cNvPr>
          <p:cNvSpPr/>
          <p:nvPr/>
        </p:nvSpPr>
        <p:spPr>
          <a:xfrm>
            <a:off x="7945924" y="4830634"/>
            <a:ext cx="4246076" cy="1200329"/>
          </a:xfrm>
          <a:prstGeom prst="rect">
            <a:avLst/>
          </a:prstGeom>
        </p:spPr>
        <p:txBody>
          <a:bodyPr wrap="square">
            <a:spAutoFit/>
          </a:bodyPr>
          <a:lstStyle/>
          <a:p>
            <a:pPr>
              <a:spcAft>
                <a:spcPts val="0"/>
              </a:spcAft>
            </a:pPr>
            <a:r>
              <a:rPr lang="it-IT" sz="1200" dirty="0">
                <a:solidFill>
                  <a:srgbClr val="000000"/>
                </a:solidFill>
                <a:latin typeface="Barlow"/>
                <a:ea typeface="Calibri" panose="020F0502020204030204" pitchFamily="34" charset="0"/>
              </a:rPr>
              <a:t>I docenti provengono dai seguenti 5 Dipartimenti: </a:t>
            </a:r>
          </a:p>
          <a:p>
            <a:pPr>
              <a:spcAft>
                <a:spcPts val="0"/>
              </a:spcAft>
            </a:pPr>
            <a:r>
              <a:rPr lang="it-IT" sz="1200" dirty="0">
                <a:solidFill>
                  <a:srgbClr val="000000"/>
                </a:solidFill>
                <a:latin typeface="Barlow"/>
                <a:ea typeface="Calibri" panose="020F0502020204030204" pitchFamily="34" charset="0"/>
              </a:rPr>
              <a:t>- Diagnostica e Sanità Pubblica </a:t>
            </a:r>
          </a:p>
          <a:p>
            <a:pPr>
              <a:spcAft>
                <a:spcPts val="0"/>
              </a:spcAft>
            </a:pPr>
            <a:r>
              <a:rPr lang="it-IT" sz="1200" dirty="0">
                <a:solidFill>
                  <a:srgbClr val="000000"/>
                </a:solidFill>
                <a:latin typeface="Barlow"/>
                <a:ea typeface="Calibri" panose="020F0502020204030204" pitchFamily="34" charset="0"/>
              </a:rPr>
              <a:t>- Informatica </a:t>
            </a:r>
          </a:p>
          <a:p>
            <a:pPr>
              <a:spcAft>
                <a:spcPts val="0"/>
              </a:spcAft>
            </a:pPr>
            <a:r>
              <a:rPr lang="it-IT" sz="1200" dirty="0">
                <a:solidFill>
                  <a:srgbClr val="000000"/>
                </a:solidFill>
                <a:latin typeface="Barlow"/>
                <a:ea typeface="Calibri" panose="020F0502020204030204" pitchFamily="34" charset="0"/>
              </a:rPr>
              <a:t>- Medicina </a:t>
            </a:r>
          </a:p>
          <a:p>
            <a:pPr>
              <a:spcAft>
                <a:spcPts val="0"/>
              </a:spcAft>
            </a:pPr>
            <a:r>
              <a:rPr lang="it-IT" sz="1200" dirty="0">
                <a:solidFill>
                  <a:srgbClr val="000000"/>
                </a:solidFill>
                <a:latin typeface="Barlow"/>
                <a:ea typeface="Calibri" panose="020F0502020204030204" pitchFamily="34" charset="0"/>
              </a:rPr>
              <a:t>- Neuroscienze, Biomedicina e Movimento </a:t>
            </a:r>
          </a:p>
          <a:p>
            <a:pPr>
              <a:spcAft>
                <a:spcPts val="0"/>
              </a:spcAft>
            </a:pPr>
            <a:r>
              <a:rPr lang="it-IT" sz="1200" dirty="0">
                <a:latin typeface="Barlow"/>
                <a:ea typeface="Calibri" panose="020F0502020204030204" pitchFamily="34" charset="0"/>
              </a:rPr>
              <a:t>- Scienze Chirurgiche Odontostomatologiche e Materno-Infantili</a:t>
            </a:r>
            <a:endParaRPr lang="it-IT" sz="1200" dirty="0">
              <a:effectLst/>
              <a:latin typeface="Barlow"/>
              <a:ea typeface="Calibri" panose="020F0502020204030204" pitchFamily="34" charset="0"/>
            </a:endParaRPr>
          </a:p>
        </p:txBody>
      </p:sp>
    </p:spTree>
    <p:extLst>
      <p:ext uri="{BB962C8B-B14F-4D97-AF65-F5344CB8AC3E}">
        <p14:creationId xmlns:p14="http://schemas.microsoft.com/office/powerpoint/2010/main" val="3974409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a:extLst>
              <a:ext uri="{FF2B5EF4-FFF2-40B4-BE49-F238E27FC236}">
                <a16:creationId xmlns:a16="http://schemas.microsoft.com/office/drawing/2014/main" id="{60D7CDF9-AD61-DE5F-E592-E9151061929F}"/>
              </a:ext>
            </a:extLst>
          </p:cNvPr>
          <p:cNvSpPr>
            <a:spLocks noGrp="1"/>
          </p:cNvSpPr>
          <p:nvPr>
            <p:ph idx="14"/>
          </p:nvPr>
        </p:nvSpPr>
        <p:spPr>
          <a:xfrm>
            <a:off x="635051" y="1422401"/>
            <a:ext cx="11275579" cy="5024582"/>
          </a:xfrm>
        </p:spPr>
        <p:txBody>
          <a:bodyPr>
            <a:normAutofit/>
          </a:bodyPr>
          <a:lstStyle/>
          <a:p>
            <a:pPr marL="285750" indent="-285750">
              <a:buFontTx/>
              <a:buChar char="-"/>
            </a:pPr>
            <a:r>
              <a:rPr lang="it-IT" sz="1800" b="1" dirty="0">
                <a:solidFill>
                  <a:srgbClr val="FF0000"/>
                </a:solidFill>
                <a:latin typeface="Barlow"/>
              </a:rPr>
              <a:t>13</a:t>
            </a:r>
            <a:r>
              <a:rPr lang="it-IT" sz="1800" b="1" dirty="0">
                <a:latin typeface="Barlow"/>
              </a:rPr>
              <a:t> Dipartimenti </a:t>
            </a:r>
          </a:p>
          <a:p>
            <a:pPr marL="285750" indent="-285750">
              <a:buFontTx/>
              <a:buChar char="-"/>
            </a:pPr>
            <a:r>
              <a:rPr lang="it-IT" sz="1800" b="1" dirty="0">
                <a:solidFill>
                  <a:srgbClr val="FF0000"/>
                </a:solidFill>
                <a:latin typeface="Barlow"/>
              </a:rPr>
              <a:t>1</a:t>
            </a:r>
            <a:r>
              <a:rPr lang="it-IT" sz="1800" b="1" dirty="0">
                <a:latin typeface="Barlow"/>
              </a:rPr>
              <a:t> Scuola di Medicina e Chirurgia</a:t>
            </a:r>
          </a:p>
          <a:p>
            <a:pPr marL="285750" indent="-285750">
              <a:buFontTx/>
              <a:buChar char="-"/>
            </a:pPr>
            <a:r>
              <a:rPr lang="it-IT" b="1" dirty="0">
                <a:solidFill>
                  <a:srgbClr val="FF0000"/>
                </a:solidFill>
                <a:latin typeface="Barlow"/>
              </a:rPr>
              <a:t>1 </a:t>
            </a:r>
            <a:r>
              <a:rPr lang="it-IT" b="1" dirty="0">
                <a:latin typeface="Barlow"/>
              </a:rPr>
              <a:t>Scuola unica di Dottorato di Ricerca</a:t>
            </a:r>
          </a:p>
          <a:p>
            <a:pPr marL="285750" indent="-285750">
              <a:buFontTx/>
              <a:buChar char="-"/>
            </a:pPr>
            <a:r>
              <a:rPr lang="it-IT" b="1" dirty="0">
                <a:solidFill>
                  <a:srgbClr val="FF0000"/>
                </a:solidFill>
                <a:latin typeface="Barlow"/>
              </a:rPr>
              <a:t>18</a:t>
            </a:r>
            <a:r>
              <a:rPr lang="it-IT" b="1" dirty="0">
                <a:latin typeface="Barlow"/>
              </a:rPr>
              <a:t> Corsi di Dottorati di ricerca, di cui 3 </a:t>
            </a:r>
            <a:r>
              <a:rPr lang="it-IT" b="1" dirty="0" err="1">
                <a:latin typeface="Barlow"/>
              </a:rPr>
              <a:t>Interateneo</a:t>
            </a:r>
            <a:endParaRPr lang="it-IT" b="1" dirty="0">
              <a:latin typeface="Barlow"/>
            </a:endParaRPr>
          </a:p>
          <a:p>
            <a:pPr marL="285750" indent="-285750">
              <a:buFontTx/>
              <a:buChar char="-"/>
            </a:pPr>
            <a:r>
              <a:rPr lang="it-IT" b="1" i="1" dirty="0">
                <a:latin typeface="Barlow"/>
              </a:rPr>
              <a:t>Corso in Linguistica, con la Libera Università di Bolzano</a:t>
            </a:r>
          </a:p>
          <a:p>
            <a:pPr marL="285750" indent="-285750">
              <a:buFontTx/>
              <a:buChar char="-"/>
            </a:pPr>
            <a:r>
              <a:rPr lang="it-IT" b="1" i="1" dirty="0">
                <a:latin typeface="Barlow"/>
              </a:rPr>
              <a:t>Corso in Matematica, con l’Università di Trento</a:t>
            </a:r>
          </a:p>
          <a:p>
            <a:pPr marL="285750" indent="-285750">
              <a:buFontTx/>
              <a:buChar char="-"/>
            </a:pPr>
            <a:r>
              <a:rPr lang="it-IT" b="1" i="1" dirty="0">
                <a:latin typeface="Barlow"/>
              </a:rPr>
              <a:t>Corso in Accounting a Management con l’Università di Udine </a:t>
            </a:r>
          </a:p>
          <a:p>
            <a:pPr marL="285750" indent="-285750">
              <a:buFontTx/>
              <a:buChar char="-"/>
            </a:pPr>
            <a:r>
              <a:rPr lang="it-IT" b="1" dirty="0">
                <a:solidFill>
                  <a:srgbClr val="FF0000"/>
                </a:solidFill>
                <a:latin typeface="Barlow"/>
              </a:rPr>
              <a:t>8</a:t>
            </a:r>
            <a:r>
              <a:rPr lang="it-IT" b="1" dirty="0">
                <a:latin typeface="Barlow"/>
              </a:rPr>
              <a:t>  Centri Servizi e di Ricerca </a:t>
            </a:r>
          </a:p>
          <a:p>
            <a:pPr marL="285750" indent="-285750">
              <a:buFontTx/>
              <a:buChar char="-"/>
            </a:pPr>
            <a:r>
              <a:rPr lang="it-IT" b="1" dirty="0">
                <a:solidFill>
                  <a:srgbClr val="FF0000"/>
                </a:solidFill>
                <a:latin typeface="Barlow"/>
              </a:rPr>
              <a:t>18</a:t>
            </a:r>
            <a:r>
              <a:rPr lang="it-IT" b="1" dirty="0">
                <a:latin typeface="Barlow"/>
              </a:rPr>
              <a:t> Centri Interuniversitari + Centro Interuniversitario di Ricerca di Rovereto «Sport, Montagna e Salute» (CERISM)</a:t>
            </a:r>
          </a:p>
          <a:p>
            <a:pPr marL="285750" indent="-285750">
              <a:buFontTx/>
              <a:buChar char="-"/>
            </a:pPr>
            <a:r>
              <a:rPr lang="it-IT" b="1" dirty="0">
                <a:solidFill>
                  <a:srgbClr val="FF0000"/>
                </a:solidFill>
                <a:latin typeface="Barlow"/>
              </a:rPr>
              <a:t>45</a:t>
            </a:r>
            <a:r>
              <a:rPr lang="it-IT" b="1" dirty="0">
                <a:latin typeface="Barlow"/>
              </a:rPr>
              <a:t> Scuole di Specializzazione</a:t>
            </a:r>
            <a:endParaRPr lang="it-IT" sz="1800" b="1" dirty="0">
              <a:latin typeface="Barlow"/>
            </a:endParaRPr>
          </a:p>
          <a:p>
            <a:pPr marL="285750" indent="-285750">
              <a:buFontTx/>
              <a:buChar char="-"/>
            </a:pPr>
            <a:r>
              <a:rPr lang="it-IT" b="1" dirty="0">
                <a:solidFill>
                  <a:srgbClr val="FF0000"/>
                </a:solidFill>
                <a:latin typeface="Barlow"/>
              </a:rPr>
              <a:t>30</a:t>
            </a:r>
            <a:r>
              <a:rPr lang="it-IT" b="1" dirty="0">
                <a:latin typeface="Barlow"/>
              </a:rPr>
              <a:t> Master </a:t>
            </a:r>
          </a:p>
          <a:p>
            <a:pPr marL="285750" indent="-285750">
              <a:buFontTx/>
              <a:buChar char="-"/>
            </a:pPr>
            <a:r>
              <a:rPr lang="it-IT" sz="1800" b="1" dirty="0">
                <a:solidFill>
                  <a:srgbClr val="FF0000"/>
                </a:solidFill>
                <a:latin typeface="Barlow"/>
              </a:rPr>
              <a:t>6</a:t>
            </a:r>
            <a:r>
              <a:rPr lang="it-IT" sz="1800" b="1" dirty="0">
                <a:latin typeface="Barlow"/>
              </a:rPr>
              <a:t> Dipartimenti di Eccellenza (2023-2027)  - </a:t>
            </a:r>
          </a:p>
          <a:p>
            <a:r>
              <a:rPr lang="it-IT" b="1" dirty="0">
                <a:solidFill>
                  <a:srgbClr val="FF0000"/>
                </a:solidFill>
                <a:latin typeface="Barlow"/>
              </a:rPr>
              <a:t>	</a:t>
            </a:r>
            <a:r>
              <a:rPr lang="it-IT" sz="1800" b="1" u="sng" dirty="0">
                <a:solidFill>
                  <a:srgbClr val="FF0000"/>
                </a:solidFill>
                <a:latin typeface="Barlow"/>
              </a:rPr>
              <a:t>10 Dipartimenti presentatori di progetto per Eccellenza 2023-2027</a:t>
            </a:r>
            <a:endParaRPr lang="it-IT" sz="1800" u="sng" dirty="0">
              <a:solidFill>
                <a:srgbClr val="FF0000"/>
              </a:solidFill>
              <a:latin typeface="Barlow"/>
            </a:endParaRPr>
          </a:p>
          <a:p>
            <a:endParaRPr lang="it-IT" dirty="0">
              <a:latin typeface="Barlow"/>
            </a:endParaRPr>
          </a:p>
          <a:p>
            <a:pPr marL="285750" indent="-285750">
              <a:buFontTx/>
              <a:buChar char="-"/>
            </a:pPr>
            <a:endParaRPr lang="it-IT" dirty="0">
              <a:latin typeface="Barlow"/>
            </a:endParaRPr>
          </a:p>
          <a:p>
            <a:pPr marL="285750" indent="-285750">
              <a:buFontTx/>
              <a:buChar char="-"/>
            </a:pPr>
            <a:endParaRPr lang="it-IT" dirty="0"/>
          </a:p>
        </p:txBody>
      </p:sp>
      <p:sp>
        <p:nvSpPr>
          <p:cNvPr id="8" name="Segnaposto testo 7">
            <a:extLst>
              <a:ext uri="{FF2B5EF4-FFF2-40B4-BE49-F238E27FC236}">
                <a16:creationId xmlns:a16="http://schemas.microsoft.com/office/drawing/2014/main" id="{3D953C8C-8648-0C93-F85A-3CD25B2F6A76}"/>
              </a:ext>
            </a:extLst>
          </p:cNvPr>
          <p:cNvSpPr>
            <a:spLocks noGrp="1"/>
          </p:cNvSpPr>
          <p:nvPr>
            <p:ph type="body" sz="quarter" idx="13"/>
          </p:nvPr>
        </p:nvSpPr>
        <p:spPr>
          <a:xfrm>
            <a:off x="935302" y="999786"/>
            <a:ext cx="10975328" cy="534479"/>
          </a:xfrm>
        </p:spPr>
        <p:txBody>
          <a:bodyPr>
            <a:noAutofit/>
          </a:bodyPr>
          <a:lstStyle/>
          <a:p>
            <a:r>
              <a:rPr lang="it-IT" sz="3200" b="1" spc="-150" dirty="0">
                <a:latin typeface="Barlow SemiBold" pitchFamily="2" charset="77"/>
                <a:ea typeface="+mj-ea"/>
                <a:cs typeface="+mj-cs"/>
              </a:rPr>
              <a:t>				Le nostre Strutture</a:t>
            </a:r>
            <a:r>
              <a:rPr lang="it-IT" sz="3200" b="1" dirty="0">
                <a:solidFill>
                  <a:schemeClr val="tx1"/>
                </a:solidFill>
                <a:latin typeface="Barlow SemiBold"/>
              </a:rPr>
              <a:t>	</a:t>
            </a:r>
            <a:r>
              <a:rPr lang="it-IT" sz="3200" b="1" dirty="0">
                <a:solidFill>
                  <a:srgbClr val="FF0000"/>
                </a:solidFill>
                <a:latin typeface="Barlow"/>
              </a:rPr>
              <a:t>					</a:t>
            </a:r>
          </a:p>
        </p:txBody>
      </p:sp>
    </p:spTree>
    <p:extLst>
      <p:ext uri="{BB962C8B-B14F-4D97-AF65-F5344CB8AC3E}">
        <p14:creationId xmlns:p14="http://schemas.microsoft.com/office/powerpoint/2010/main" val="235812841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9">
                                            <p:txEl>
                                              <p:pRg st="0" end="0"/>
                                            </p:txEl>
                                          </p:spTgt>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5" presetClass="emph" presetSubtype="0" nodeType="clickEffect">
                                  <p:stCondLst>
                                    <p:cond delay="0"/>
                                  </p:stCondLst>
                                  <p:iterate type="lt">
                                    <p:tmAbs val="25"/>
                                  </p:iterate>
                                  <p:childTnLst>
                                    <p:set>
                                      <p:cBhvr override="childStyle">
                                        <p:cTn id="10" dur="indefinite"/>
                                        <p:tgtEl>
                                          <p:spTgt spid="9">
                                            <p:txEl>
                                              <p:pRg st="1" end="1"/>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afico 9">
            <a:extLst>
              <a:ext uri="{FF2B5EF4-FFF2-40B4-BE49-F238E27FC236}">
                <a16:creationId xmlns:a16="http://schemas.microsoft.com/office/drawing/2014/main" id="{23D21A46-89ED-4966-B894-93AFC93347C2}"/>
              </a:ext>
            </a:extLst>
          </p:cNvPr>
          <p:cNvGraphicFramePr>
            <a:graphicFrameLocks/>
          </p:cNvGraphicFramePr>
          <p:nvPr>
            <p:extLst>
              <p:ext uri="{D42A27DB-BD31-4B8C-83A1-F6EECF244321}">
                <p14:modId xmlns:p14="http://schemas.microsoft.com/office/powerpoint/2010/main" val="3658536898"/>
              </p:ext>
            </p:extLst>
          </p:nvPr>
        </p:nvGraphicFramePr>
        <p:xfrm>
          <a:off x="1402411" y="1496534"/>
          <a:ext cx="9387177" cy="5150106"/>
        </p:xfrm>
        <a:graphic>
          <a:graphicData uri="http://schemas.openxmlformats.org/drawingml/2006/chart">
            <c:chart xmlns:c="http://schemas.openxmlformats.org/drawingml/2006/chart" xmlns:r="http://schemas.openxmlformats.org/officeDocument/2006/relationships" r:id="rId2"/>
          </a:graphicData>
        </a:graphic>
      </p:graphicFrame>
      <p:sp>
        <p:nvSpPr>
          <p:cNvPr id="5" name="Titolo 4">
            <a:extLst>
              <a:ext uri="{FF2B5EF4-FFF2-40B4-BE49-F238E27FC236}">
                <a16:creationId xmlns:a16="http://schemas.microsoft.com/office/drawing/2014/main" id="{436D7529-0274-43E9-82D6-F434FE78F0F3}"/>
              </a:ext>
            </a:extLst>
          </p:cNvPr>
          <p:cNvSpPr>
            <a:spLocks noGrp="1"/>
          </p:cNvSpPr>
          <p:nvPr>
            <p:ph type="title"/>
          </p:nvPr>
        </p:nvSpPr>
        <p:spPr/>
        <p:txBody>
          <a:bodyPr/>
          <a:lstStyle/>
          <a:p>
            <a:pPr algn="ctr"/>
            <a:r>
              <a:rPr lang="it-IT" dirty="0"/>
              <a:t>Ampliamento dell’ Offerta formativa 2019-2023</a:t>
            </a:r>
          </a:p>
        </p:txBody>
      </p:sp>
    </p:spTree>
    <p:extLst>
      <p:ext uri="{BB962C8B-B14F-4D97-AF65-F5344CB8AC3E}">
        <p14:creationId xmlns:p14="http://schemas.microsoft.com/office/powerpoint/2010/main" val="2589286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Segnaposto contenuto 19">
            <a:extLst>
              <a:ext uri="{FF2B5EF4-FFF2-40B4-BE49-F238E27FC236}">
                <a16:creationId xmlns:a16="http://schemas.microsoft.com/office/drawing/2014/main" id="{E216E6E8-BCF7-4E06-BF85-0B5571B341EB}"/>
              </a:ext>
            </a:extLst>
          </p:cNvPr>
          <p:cNvPicPr>
            <a:picLocks noGrp="1" noChangeAspect="1"/>
          </p:cNvPicPr>
          <p:nvPr>
            <p:ph idx="14"/>
          </p:nvPr>
        </p:nvPicPr>
        <p:blipFill>
          <a:blip r:embed="rId2"/>
          <a:stretch>
            <a:fillRect/>
          </a:stretch>
        </p:blipFill>
        <p:spPr>
          <a:xfrm>
            <a:off x="612000" y="2268749"/>
            <a:ext cx="1457325" cy="809625"/>
          </a:xfrm>
          <a:prstGeom prst="rect">
            <a:avLst/>
          </a:prstGeom>
        </p:spPr>
      </p:pic>
      <p:sp>
        <p:nvSpPr>
          <p:cNvPr id="4" name="Titolo 3">
            <a:extLst>
              <a:ext uri="{FF2B5EF4-FFF2-40B4-BE49-F238E27FC236}">
                <a16:creationId xmlns:a16="http://schemas.microsoft.com/office/drawing/2014/main" id="{71BBF080-8964-4563-9142-91CB451B28C9}"/>
              </a:ext>
            </a:extLst>
          </p:cNvPr>
          <p:cNvSpPr>
            <a:spLocks noGrp="1"/>
          </p:cNvSpPr>
          <p:nvPr>
            <p:ph type="title"/>
          </p:nvPr>
        </p:nvSpPr>
        <p:spPr>
          <a:xfrm>
            <a:off x="315203" y="1283774"/>
            <a:ext cx="11721259" cy="432000"/>
          </a:xfrm>
        </p:spPr>
        <p:txBody>
          <a:bodyPr/>
          <a:lstStyle/>
          <a:p>
            <a:br>
              <a:rPr lang="it-IT" sz="2800" dirty="0"/>
            </a:br>
            <a:r>
              <a:rPr lang="it-IT" sz="3000" dirty="0"/>
              <a:t>Corso di Laurea Magistrale a ciclo unico in  Medicina e Chirurgia UNIVR e UNITN </a:t>
            </a:r>
            <a:r>
              <a:rPr lang="it-IT" dirty="0"/>
              <a:t>				</a:t>
            </a:r>
          </a:p>
        </p:txBody>
      </p:sp>
      <p:pic>
        <p:nvPicPr>
          <p:cNvPr id="21" name="Immagine 20">
            <a:extLst>
              <a:ext uri="{FF2B5EF4-FFF2-40B4-BE49-F238E27FC236}">
                <a16:creationId xmlns:a16="http://schemas.microsoft.com/office/drawing/2014/main" id="{E3D00657-E4E3-49B9-8C9D-0C5B1F463149}"/>
              </a:ext>
            </a:extLst>
          </p:cNvPr>
          <p:cNvPicPr>
            <a:picLocks noChangeAspect="1"/>
          </p:cNvPicPr>
          <p:nvPr/>
        </p:nvPicPr>
        <p:blipFill>
          <a:blip r:embed="rId3"/>
          <a:stretch>
            <a:fillRect/>
          </a:stretch>
        </p:blipFill>
        <p:spPr>
          <a:xfrm>
            <a:off x="538044" y="4716486"/>
            <a:ext cx="1885950" cy="1047750"/>
          </a:xfrm>
          <a:prstGeom prst="rect">
            <a:avLst/>
          </a:prstGeom>
        </p:spPr>
      </p:pic>
      <p:pic>
        <p:nvPicPr>
          <p:cNvPr id="23" name="Immagine 22">
            <a:extLst>
              <a:ext uri="{FF2B5EF4-FFF2-40B4-BE49-F238E27FC236}">
                <a16:creationId xmlns:a16="http://schemas.microsoft.com/office/drawing/2014/main" id="{3A458C15-406A-4E8F-9722-0E86376B5372}"/>
              </a:ext>
            </a:extLst>
          </p:cNvPr>
          <p:cNvPicPr>
            <a:picLocks noChangeAspect="1"/>
          </p:cNvPicPr>
          <p:nvPr/>
        </p:nvPicPr>
        <p:blipFill>
          <a:blip r:embed="rId4"/>
          <a:stretch>
            <a:fillRect/>
          </a:stretch>
        </p:blipFill>
        <p:spPr>
          <a:xfrm>
            <a:off x="612000" y="3609430"/>
            <a:ext cx="1599864" cy="576000"/>
          </a:xfrm>
          <a:prstGeom prst="rect">
            <a:avLst/>
          </a:prstGeom>
        </p:spPr>
      </p:pic>
      <p:sp>
        <p:nvSpPr>
          <p:cNvPr id="10" name="Segnaposto testo 2">
            <a:extLst>
              <a:ext uri="{FF2B5EF4-FFF2-40B4-BE49-F238E27FC236}">
                <a16:creationId xmlns:a16="http://schemas.microsoft.com/office/drawing/2014/main" id="{0DE92EA2-9B3F-4D4C-9E32-0217961C9579}"/>
              </a:ext>
            </a:extLst>
          </p:cNvPr>
          <p:cNvSpPr>
            <a:spLocks noGrp="1"/>
          </p:cNvSpPr>
          <p:nvPr>
            <p:ph type="body" sz="quarter" idx="13"/>
          </p:nvPr>
        </p:nvSpPr>
        <p:spPr>
          <a:xfrm>
            <a:off x="538044" y="1791696"/>
            <a:ext cx="11275579" cy="252000"/>
          </a:xfrm>
        </p:spPr>
        <p:txBody>
          <a:bodyPr/>
          <a:lstStyle/>
          <a:p>
            <a:r>
              <a:rPr lang="it-IT" b="1" dirty="0">
                <a:solidFill>
                  <a:srgbClr val="FF0000"/>
                </a:solidFill>
              </a:rPr>
              <a:t>					Classe LM-41</a:t>
            </a:r>
          </a:p>
        </p:txBody>
      </p:sp>
      <p:sp>
        <p:nvSpPr>
          <p:cNvPr id="2" name="Rettangolo 1">
            <a:extLst>
              <a:ext uri="{FF2B5EF4-FFF2-40B4-BE49-F238E27FC236}">
                <a16:creationId xmlns:a16="http://schemas.microsoft.com/office/drawing/2014/main" id="{FB67D11D-A9E7-4BAF-85D4-E3354316F239}"/>
              </a:ext>
            </a:extLst>
          </p:cNvPr>
          <p:cNvSpPr/>
          <p:nvPr/>
        </p:nvSpPr>
        <p:spPr>
          <a:xfrm>
            <a:off x="3061647" y="2563963"/>
            <a:ext cx="7885043" cy="3139321"/>
          </a:xfrm>
          <a:prstGeom prst="rect">
            <a:avLst/>
          </a:prstGeom>
        </p:spPr>
        <p:txBody>
          <a:bodyPr wrap="square">
            <a:spAutoFit/>
          </a:bodyPr>
          <a:lstStyle/>
          <a:p>
            <a:pPr algn="just" fontAlgn="base"/>
            <a:r>
              <a:rPr lang="it-IT" b="1" dirty="0">
                <a:solidFill>
                  <a:srgbClr val="000000"/>
                </a:solidFill>
                <a:latin typeface="Barlow"/>
              </a:rPr>
              <a:t>Dall'AA 2020/2021 è stata istituita la Scuola </a:t>
            </a:r>
            <a:r>
              <a:rPr lang="it-IT" b="1" dirty="0" err="1">
                <a:solidFill>
                  <a:srgbClr val="000000"/>
                </a:solidFill>
                <a:latin typeface="Barlow"/>
              </a:rPr>
              <a:t>interateneo</a:t>
            </a:r>
            <a:r>
              <a:rPr lang="it-IT" b="1" dirty="0">
                <a:solidFill>
                  <a:srgbClr val="000000"/>
                </a:solidFill>
                <a:latin typeface="Barlow"/>
              </a:rPr>
              <a:t> di Medicina e Chirurgia tra le Università di Verona e di Trento, con sede a Trento</a:t>
            </a:r>
          </a:p>
          <a:p>
            <a:pPr algn="just" fontAlgn="base"/>
            <a:endParaRPr lang="it-IT" b="1" dirty="0">
              <a:solidFill>
                <a:srgbClr val="000000"/>
              </a:solidFill>
              <a:latin typeface="Barlow"/>
            </a:endParaRPr>
          </a:p>
          <a:p>
            <a:pPr algn="just" fontAlgn="base"/>
            <a:r>
              <a:rPr lang="it-IT" b="1" dirty="0">
                <a:solidFill>
                  <a:srgbClr val="000000"/>
                </a:solidFill>
                <a:latin typeface="Barlow"/>
              </a:rPr>
              <a:t>Prima Scuola </a:t>
            </a:r>
            <a:r>
              <a:rPr lang="it-IT" b="1" dirty="0" err="1">
                <a:solidFill>
                  <a:srgbClr val="000000"/>
                </a:solidFill>
                <a:latin typeface="Barlow"/>
              </a:rPr>
              <a:t>interateneo</a:t>
            </a:r>
            <a:r>
              <a:rPr lang="it-IT" b="1" dirty="0">
                <a:solidFill>
                  <a:srgbClr val="000000"/>
                </a:solidFill>
                <a:latin typeface="Barlow"/>
              </a:rPr>
              <a:t> di Medicina in Italia</a:t>
            </a:r>
            <a:endParaRPr lang="it-IT" dirty="0">
              <a:solidFill>
                <a:srgbClr val="000000"/>
              </a:solidFill>
              <a:latin typeface="Barlow"/>
            </a:endParaRPr>
          </a:p>
          <a:p>
            <a:pPr algn="just" fontAlgn="base"/>
            <a:endParaRPr lang="it-IT" dirty="0">
              <a:solidFill>
                <a:srgbClr val="000000"/>
              </a:solidFill>
              <a:latin typeface="Barlow"/>
            </a:endParaRPr>
          </a:p>
          <a:p>
            <a:pPr algn="just" fontAlgn="base"/>
            <a:r>
              <a:rPr lang="it-IT" b="1" dirty="0">
                <a:solidFill>
                  <a:srgbClr val="000000"/>
                </a:solidFill>
                <a:latin typeface="Barlow"/>
              </a:rPr>
              <a:t>La Scuola prevede il rilascio del titolo congiunto in Medicina e Chirurgia</a:t>
            </a:r>
          </a:p>
          <a:p>
            <a:pPr algn="just" fontAlgn="base"/>
            <a:r>
              <a:rPr lang="it-IT" b="1" dirty="0">
                <a:solidFill>
                  <a:srgbClr val="000000"/>
                </a:solidFill>
                <a:latin typeface="Barlow"/>
              </a:rPr>
              <a:t>(firma del Rettore di Verona e di Trento) </a:t>
            </a:r>
          </a:p>
          <a:p>
            <a:pPr algn="just" fontAlgn="base"/>
            <a:endParaRPr lang="it-IT" b="1" dirty="0">
              <a:solidFill>
                <a:srgbClr val="000000"/>
              </a:solidFill>
              <a:latin typeface="Barlow"/>
            </a:endParaRPr>
          </a:p>
          <a:p>
            <a:pPr algn="just" fontAlgn="base"/>
            <a:r>
              <a:rPr lang="it-IT" b="1" dirty="0">
                <a:solidFill>
                  <a:srgbClr val="000000"/>
                </a:solidFill>
                <a:latin typeface="Barlow"/>
              </a:rPr>
              <a:t>Bilancio al terzo anno di attivazione</a:t>
            </a:r>
          </a:p>
          <a:p>
            <a:pPr algn="just" fontAlgn="base"/>
            <a:r>
              <a:rPr lang="it-IT" b="1" dirty="0">
                <a:solidFill>
                  <a:srgbClr val="000000"/>
                </a:solidFill>
                <a:latin typeface="Barlow"/>
              </a:rPr>
              <a:t>ogni anno: 60 i posti disponibili per l'ammissione </a:t>
            </a:r>
          </a:p>
          <a:p>
            <a:pPr algn="just" fontAlgn="base"/>
            <a:r>
              <a:rPr lang="it-IT" b="1" dirty="0">
                <a:solidFill>
                  <a:srgbClr val="000000"/>
                </a:solidFill>
                <a:latin typeface="Barlow"/>
              </a:rPr>
              <a:t>                        600 i candidati al test di selezione</a:t>
            </a:r>
          </a:p>
        </p:txBody>
      </p:sp>
    </p:spTree>
    <p:extLst>
      <p:ext uri="{BB962C8B-B14F-4D97-AF65-F5344CB8AC3E}">
        <p14:creationId xmlns:p14="http://schemas.microsoft.com/office/powerpoint/2010/main" val="3822248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6E984FD-019A-41E7-AB1A-69F98C6EF5F6}"/>
              </a:ext>
            </a:extLst>
          </p:cNvPr>
          <p:cNvSpPr>
            <a:spLocks noGrp="1"/>
          </p:cNvSpPr>
          <p:nvPr>
            <p:ph idx="14"/>
          </p:nvPr>
        </p:nvSpPr>
        <p:spPr>
          <a:xfrm>
            <a:off x="509250" y="4599473"/>
            <a:ext cx="11628580" cy="1692145"/>
          </a:xfrm>
        </p:spPr>
        <p:txBody>
          <a:bodyPr>
            <a:noAutofit/>
          </a:bodyPr>
          <a:lstStyle/>
          <a:p>
            <a:pPr marL="285750" indent="-285750">
              <a:buFont typeface="Arial" panose="020B0604020202020204" pitchFamily="34" charset="0"/>
              <a:buChar char="•"/>
            </a:pPr>
            <a:r>
              <a:rPr lang="it-IT" sz="1600" b="1" dirty="0"/>
              <a:t>FARMACIA</a:t>
            </a:r>
            <a:r>
              <a:rPr lang="it-IT" sz="1600" dirty="0"/>
              <a:t> - classe LM-13 (Dipartimento Diagnostica e Sanità Pubblica – Scuola Medicina e Chirurgia)</a:t>
            </a:r>
          </a:p>
          <a:p>
            <a:pPr marL="285750" indent="-285750">
              <a:buFont typeface="Arial" panose="020B0604020202020204" pitchFamily="34" charset="0"/>
              <a:buChar char="•"/>
            </a:pPr>
            <a:r>
              <a:rPr lang="en-US" sz="1600" b="1" cap="all" dirty="0"/>
              <a:t>Biology for Translational Research and Precision Medicine</a:t>
            </a:r>
            <a:r>
              <a:rPr lang="en-US" sz="1600" cap="all" dirty="0"/>
              <a:t> - </a:t>
            </a:r>
            <a:r>
              <a:rPr lang="en-US" sz="1600" dirty="0"/>
              <a:t>classe LM-6 (Dipartimento Neuroscienze, Biomedicina e Movimento - </a:t>
            </a:r>
            <a:r>
              <a:rPr lang="it-IT" sz="1600" dirty="0"/>
              <a:t>Scuola Medicina e Chirurgia)</a:t>
            </a:r>
          </a:p>
          <a:p>
            <a:pPr marL="285750" indent="-285750">
              <a:buFont typeface="Arial" panose="020B0604020202020204" pitchFamily="34" charset="0"/>
              <a:buChar char="•"/>
            </a:pPr>
            <a:r>
              <a:rPr lang="it-IT" sz="1600" b="1" cap="all" dirty="0"/>
              <a:t>Management delle attività sportive innovative e sostenibili</a:t>
            </a:r>
            <a:r>
              <a:rPr lang="it-IT" sz="1600" b="1" dirty="0"/>
              <a:t> </a:t>
            </a:r>
            <a:r>
              <a:rPr lang="it-IT" sz="1600" dirty="0"/>
              <a:t>- classe LM-47 (Dipartimento Economia Aziendale)</a:t>
            </a:r>
          </a:p>
          <a:p>
            <a:r>
              <a:rPr lang="it-IT" sz="2000" dirty="0"/>
              <a:t> </a:t>
            </a:r>
          </a:p>
        </p:txBody>
      </p:sp>
      <p:sp>
        <p:nvSpPr>
          <p:cNvPr id="4" name="Titolo 3">
            <a:extLst>
              <a:ext uri="{FF2B5EF4-FFF2-40B4-BE49-F238E27FC236}">
                <a16:creationId xmlns:a16="http://schemas.microsoft.com/office/drawing/2014/main" id="{A718A3F3-F4F2-44A6-AF37-5E5B0F41755D}"/>
              </a:ext>
            </a:extLst>
          </p:cNvPr>
          <p:cNvSpPr>
            <a:spLocks noGrp="1"/>
          </p:cNvSpPr>
          <p:nvPr>
            <p:ph type="title"/>
          </p:nvPr>
        </p:nvSpPr>
        <p:spPr>
          <a:xfrm>
            <a:off x="505943" y="1316514"/>
            <a:ext cx="11275368" cy="432000"/>
          </a:xfrm>
        </p:spPr>
        <p:txBody>
          <a:bodyPr>
            <a:normAutofit fontScale="90000"/>
          </a:bodyPr>
          <a:lstStyle/>
          <a:p>
            <a:r>
              <a:rPr lang="it-IT" sz="3600" dirty="0"/>
              <a:t>L’offerta formativa AA 2023-2024</a:t>
            </a:r>
            <a:r>
              <a:rPr lang="it-IT" dirty="0"/>
              <a:t>					</a:t>
            </a:r>
            <a:endParaRPr lang="it-IT" sz="3600" dirty="0"/>
          </a:p>
        </p:txBody>
      </p:sp>
      <p:graphicFrame>
        <p:nvGraphicFramePr>
          <p:cNvPr id="5" name="Tabella 4">
            <a:extLst>
              <a:ext uri="{FF2B5EF4-FFF2-40B4-BE49-F238E27FC236}">
                <a16:creationId xmlns:a16="http://schemas.microsoft.com/office/drawing/2014/main" id="{2A7D29B8-FC94-4636-B256-FBE9B849566D}"/>
              </a:ext>
            </a:extLst>
          </p:cNvPr>
          <p:cNvGraphicFramePr>
            <a:graphicFrameLocks noGrp="1"/>
          </p:cNvGraphicFramePr>
          <p:nvPr>
            <p:extLst>
              <p:ext uri="{D42A27DB-BD31-4B8C-83A1-F6EECF244321}">
                <p14:modId xmlns:p14="http://schemas.microsoft.com/office/powerpoint/2010/main" val="3887540627"/>
              </p:ext>
            </p:extLst>
          </p:nvPr>
        </p:nvGraphicFramePr>
        <p:xfrm>
          <a:off x="505943" y="2048501"/>
          <a:ext cx="5256427" cy="2103120"/>
        </p:xfrm>
        <a:graphic>
          <a:graphicData uri="http://schemas.openxmlformats.org/drawingml/2006/table">
            <a:tbl>
              <a:tblPr firstRow="1" bandRow="1">
                <a:tableStyleId>{69012ECD-51FC-41F1-AA8D-1B2483CD663E}</a:tableStyleId>
              </a:tblPr>
              <a:tblGrid>
                <a:gridCol w="3600284">
                  <a:extLst>
                    <a:ext uri="{9D8B030D-6E8A-4147-A177-3AD203B41FA5}">
                      <a16:colId xmlns:a16="http://schemas.microsoft.com/office/drawing/2014/main" val="1052551935"/>
                    </a:ext>
                  </a:extLst>
                </a:gridCol>
                <a:gridCol w="1656143">
                  <a:extLst>
                    <a:ext uri="{9D8B030D-6E8A-4147-A177-3AD203B41FA5}">
                      <a16:colId xmlns:a16="http://schemas.microsoft.com/office/drawing/2014/main" val="3701248910"/>
                    </a:ext>
                  </a:extLst>
                </a:gridCol>
              </a:tblGrid>
              <a:tr h="356328">
                <a:tc gridSpan="2">
                  <a:txBody>
                    <a:bodyPr/>
                    <a:lstStyle/>
                    <a:p>
                      <a:pPr algn="ctr"/>
                      <a:endParaRPr lang="it-IT" dirty="0">
                        <a:latin typeface="Barlow"/>
                      </a:endParaRPr>
                    </a:p>
                  </a:txBody>
                  <a:tcPr>
                    <a:solidFill>
                      <a:srgbClr val="00B0F0"/>
                    </a:solidFill>
                  </a:tcPr>
                </a:tc>
                <a:tc hMerge="1">
                  <a:txBody>
                    <a:bodyPr/>
                    <a:lstStyle/>
                    <a:p>
                      <a:endParaRPr lang="it-IT" dirty="0">
                        <a:latin typeface="Barlow"/>
                      </a:endParaRPr>
                    </a:p>
                  </a:txBody>
                  <a:tcPr/>
                </a:tc>
                <a:extLst>
                  <a:ext uri="{0D108BD9-81ED-4DB2-BD59-A6C34878D82A}">
                    <a16:rowId xmlns:a16="http://schemas.microsoft.com/office/drawing/2014/main" val="269200767"/>
                  </a:ext>
                </a:extLst>
              </a:tr>
              <a:tr h="361277">
                <a:tc>
                  <a:txBody>
                    <a:bodyPr/>
                    <a:lstStyle/>
                    <a:p>
                      <a:r>
                        <a:rPr lang="it-IT" dirty="0">
                          <a:latin typeface="Barlow"/>
                        </a:rPr>
                        <a:t>Corsi di Laurea</a:t>
                      </a:r>
                    </a:p>
                  </a:txBody>
                  <a:tcPr/>
                </a:tc>
                <a:tc>
                  <a:txBody>
                    <a:bodyPr/>
                    <a:lstStyle/>
                    <a:p>
                      <a:pPr algn="ctr"/>
                      <a:r>
                        <a:rPr lang="it-IT" dirty="0">
                          <a:latin typeface="Barlow"/>
                        </a:rPr>
                        <a:t>37</a:t>
                      </a:r>
                    </a:p>
                  </a:txBody>
                  <a:tcPr/>
                </a:tc>
                <a:extLst>
                  <a:ext uri="{0D108BD9-81ED-4DB2-BD59-A6C34878D82A}">
                    <a16:rowId xmlns:a16="http://schemas.microsoft.com/office/drawing/2014/main" val="4026344202"/>
                  </a:ext>
                </a:extLst>
              </a:tr>
              <a:tr h="361277">
                <a:tc>
                  <a:txBody>
                    <a:bodyPr/>
                    <a:lstStyle/>
                    <a:p>
                      <a:r>
                        <a:rPr lang="it-IT" dirty="0">
                          <a:latin typeface="Barlow"/>
                        </a:rPr>
                        <a:t>Corsi Laurea Magistrale</a:t>
                      </a:r>
                    </a:p>
                  </a:txBody>
                  <a:tcPr/>
                </a:tc>
                <a:tc>
                  <a:txBody>
                    <a:bodyPr/>
                    <a:lstStyle/>
                    <a:p>
                      <a:pPr algn="ctr"/>
                      <a:r>
                        <a:rPr lang="it-IT" dirty="0">
                          <a:latin typeface="Barlow"/>
                        </a:rPr>
                        <a:t>38</a:t>
                      </a:r>
                    </a:p>
                  </a:txBody>
                  <a:tcPr/>
                </a:tc>
                <a:extLst>
                  <a:ext uri="{0D108BD9-81ED-4DB2-BD59-A6C34878D82A}">
                    <a16:rowId xmlns:a16="http://schemas.microsoft.com/office/drawing/2014/main" val="2006662065"/>
                  </a:ext>
                </a:extLst>
              </a:tr>
              <a:tr h="4125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latin typeface="Barlow"/>
                        </a:rPr>
                        <a:t>Corsi Laurea Magistrale a ciclo unico</a:t>
                      </a:r>
                    </a:p>
                  </a:txBody>
                  <a:tcPr/>
                </a:tc>
                <a:tc>
                  <a:txBody>
                    <a:bodyPr/>
                    <a:lstStyle/>
                    <a:p>
                      <a:pPr algn="ctr"/>
                      <a:r>
                        <a:rPr lang="it-IT" dirty="0">
                          <a:latin typeface="Barlow"/>
                        </a:rPr>
                        <a:t>6</a:t>
                      </a:r>
                    </a:p>
                  </a:txBody>
                  <a:tcPr/>
                </a:tc>
                <a:extLst>
                  <a:ext uri="{0D108BD9-81ED-4DB2-BD59-A6C34878D82A}">
                    <a16:rowId xmlns:a16="http://schemas.microsoft.com/office/drawing/2014/main" val="1519937904"/>
                  </a:ext>
                </a:extLst>
              </a:tr>
              <a:tr h="361277">
                <a:tc>
                  <a:txBody>
                    <a:bodyPr/>
                    <a:lstStyle/>
                    <a:p>
                      <a:r>
                        <a:rPr lang="it-IT" dirty="0">
                          <a:latin typeface="Barlow"/>
                        </a:rPr>
                        <a:t>Totale</a:t>
                      </a:r>
                    </a:p>
                  </a:txBody>
                  <a:tcPr/>
                </a:tc>
                <a:tc>
                  <a:txBody>
                    <a:bodyPr/>
                    <a:lstStyle/>
                    <a:p>
                      <a:pPr algn="ctr"/>
                      <a:r>
                        <a:rPr lang="it-IT" b="1" dirty="0">
                          <a:highlight>
                            <a:srgbClr val="FFFF00"/>
                          </a:highlight>
                          <a:latin typeface="Barlow"/>
                        </a:rPr>
                        <a:t>81</a:t>
                      </a:r>
                    </a:p>
                  </a:txBody>
                  <a:tcPr/>
                </a:tc>
                <a:extLst>
                  <a:ext uri="{0D108BD9-81ED-4DB2-BD59-A6C34878D82A}">
                    <a16:rowId xmlns:a16="http://schemas.microsoft.com/office/drawing/2014/main" val="2821021354"/>
                  </a:ext>
                </a:extLst>
              </a:tr>
            </a:tbl>
          </a:graphicData>
        </a:graphic>
      </p:graphicFrame>
      <p:pic>
        <p:nvPicPr>
          <p:cNvPr id="3" name="Immagine 2">
            <a:extLst>
              <a:ext uri="{FF2B5EF4-FFF2-40B4-BE49-F238E27FC236}">
                <a16:creationId xmlns:a16="http://schemas.microsoft.com/office/drawing/2014/main" id="{9B10A26E-CA85-4D4B-A9F4-25DEB3295337}"/>
              </a:ext>
            </a:extLst>
          </p:cNvPr>
          <p:cNvPicPr>
            <a:picLocks noChangeAspect="1"/>
          </p:cNvPicPr>
          <p:nvPr/>
        </p:nvPicPr>
        <p:blipFill>
          <a:blip r:embed="rId2"/>
          <a:stretch>
            <a:fillRect/>
          </a:stretch>
        </p:blipFill>
        <p:spPr>
          <a:xfrm>
            <a:off x="5891084" y="2531299"/>
            <a:ext cx="2578832" cy="323116"/>
          </a:xfrm>
          <a:prstGeom prst="rect">
            <a:avLst/>
          </a:prstGeom>
          <a:noFill/>
        </p:spPr>
      </p:pic>
      <p:sp>
        <p:nvSpPr>
          <p:cNvPr id="7" name="CasellaDiTesto 6">
            <a:extLst>
              <a:ext uri="{FF2B5EF4-FFF2-40B4-BE49-F238E27FC236}">
                <a16:creationId xmlns:a16="http://schemas.microsoft.com/office/drawing/2014/main" id="{840D1651-357F-4236-9B06-FE5EF3AFE793}"/>
              </a:ext>
            </a:extLst>
          </p:cNvPr>
          <p:cNvSpPr txBox="1"/>
          <p:nvPr/>
        </p:nvSpPr>
        <p:spPr>
          <a:xfrm>
            <a:off x="5804850" y="2880900"/>
            <a:ext cx="1527265" cy="276999"/>
          </a:xfrm>
          <a:prstGeom prst="rect">
            <a:avLst/>
          </a:prstGeom>
          <a:noFill/>
        </p:spPr>
        <p:txBody>
          <a:bodyPr wrap="square" rtlCol="0">
            <a:spAutoFit/>
          </a:bodyPr>
          <a:lstStyle/>
          <a:p>
            <a:pPr algn="r"/>
            <a:r>
              <a:rPr lang="it-IT" sz="1200" b="1" dirty="0">
                <a:latin typeface="Barlow"/>
              </a:rPr>
              <a:t>di cui  3 interateneo</a:t>
            </a:r>
          </a:p>
        </p:txBody>
      </p:sp>
      <p:sp>
        <p:nvSpPr>
          <p:cNvPr id="8" name="CasellaDiTesto 7">
            <a:extLst>
              <a:ext uri="{FF2B5EF4-FFF2-40B4-BE49-F238E27FC236}">
                <a16:creationId xmlns:a16="http://schemas.microsoft.com/office/drawing/2014/main" id="{5F3C9BEB-E980-46E0-8CA8-D92A8A4D0CE6}"/>
              </a:ext>
            </a:extLst>
          </p:cNvPr>
          <p:cNvSpPr txBox="1"/>
          <p:nvPr/>
        </p:nvSpPr>
        <p:spPr>
          <a:xfrm>
            <a:off x="5836493" y="3290500"/>
            <a:ext cx="1495622" cy="276999"/>
          </a:xfrm>
          <a:prstGeom prst="rect">
            <a:avLst/>
          </a:prstGeom>
          <a:noFill/>
        </p:spPr>
        <p:txBody>
          <a:bodyPr wrap="square" rtlCol="0">
            <a:spAutoFit/>
          </a:bodyPr>
          <a:lstStyle/>
          <a:p>
            <a:pPr algn="r"/>
            <a:r>
              <a:rPr lang="it-IT" sz="1200" b="1" dirty="0">
                <a:latin typeface="Barlow"/>
              </a:rPr>
              <a:t>di cui  1 interateneo</a:t>
            </a:r>
          </a:p>
        </p:txBody>
      </p:sp>
      <p:sp>
        <p:nvSpPr>
          <p:cNvPr id="9" name="Rettangolo 8">
            <a:extLst>
              <a:ext uri="{FF2B5EF4-FFF2-40B4-BE49-F238E27FC236}">
                <a16:creationId xmlns:a16="http://schemas.microsoft.com/office/drawing/2014/main" id="{BA2FB70B-19AC-43A2-B054-A043B076DD5D}"/>
              </a:ext>
            </a:extLst>
          </p:cNvPr>
          <p:cNvSpPr/>
          <p:nvPr/>
        </p:nvSpPr>
        <p:spPr>
          <a:xfrm>
            <a:off x="505943" y="4146392"/>
            <a:ext cx="3260829" cy="400110"/>
          </a:xfrm>
          <a:prstGeom prst="rect">
            <a:avLst/>
          </a:prstGeom>
        </p:spPr>
        <p:txBody>
          <a:bodyPr wrap="none">
            <a:spAutoFit/>
          </a:bodyPr>
          <a:lstStyle/>
          <a:p>
            <a:r>
              <a:rPr lang="it-IT" sz="2000" b="1" dirty="0">
                <a:solidFill>
                  <a:srgbClr val="FF0000"/>
                </a:solidFill>
                <a:highlight>
                  <a:srgbClr val="FFFF00"/>
                </a:highlight>
                <a:latin typeface="Barlow"/>
              </a:rPr>
              <a:t>I nuovi corsi AA 2023-2024</a:t>
            </a:r>
          </a:p>
        </p:txBody>
      </p:sp>
      <p:sp>
        <p:nvSpPr>
          <p:cNvPr id="10" name="Freccia a sinistra 9">
            <a:extLst>
              <a:ext uri="{FF2B5EF4-FFF2-40B4-BE49-F238E27FC236}">
                <a16:creationId xmlns:a16="http://schemas.microsoft.com/office/drawing/2014/main" id="{BA919611-EC2A-46E8-B0A8-A75A63EAF858}"/>
              </a:ext>
            </a:extLst>
          </p:cNvPr>
          <p:cNvSpPr/>
          <p:nvPr/>
        </p:nvSpPr>
        <p:spPr>
          <a:xfrm>
            <a:off x="5981097" y="3817180"/>
            <a:ext cx="684886" cy="339242"/>
          </a:xfrm>
          <a:prstGeom prst="leftArrow">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80576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EAF8BF30-4599-4036-AEF2-57347B99505F}"/>
              </a:ext>
            </a:extLst>
          </p:cNvPr>
          <p:cNvSpPr>
            <a:spLocks noGrp="1"/>
          </p:cNvSpPr>
          <p:nvPr>
            <p:ph idx="14"/>
          </p:nvPr>
        </p:nvSpPr>
        <p:spPr>
          <a:xfrm>
            <a:off x="724097" y="2827876"/>
            <a:ext cx="11275579" cy="3679148"/>
          </a:xfrm>
        </p:spPr>
        <p:txBody>
          <a:bodyPr/>
          <a:lstStyle/>
          <a:p>
            <a:pPr>
              <a:lnSpc>
                <a:spcPct val="100000"/>
              </a:lnSpc>
              <a:spcBef>
                <a:spcPts val="0"/>
              </a:spcBef>
              <a:spcAft>
                <a:spcPts val="600"/>
              </a:spcAft>
            </a:pPr>
            <a:r>
              <a:rPr lang="it-IT" b="1" dirty="0"/>
              <a:t>Accordo con Ospedale IRCCS Sacro Cuore Don Calabria</a:t>
            </a:r>
          </a:p>
          <a:p>
            <a:pPr>
              <a:spcBef>
                <a:spcPts val="0"/>
              </a:spcBef>
            </a:pPr>
            <a:r>
              <a:rPr lang="it-IT" b="1" dirty="0"/>
              <a:t>Matricole: numero 60</a:t>
            </a:r>
          </a:p>
          <a:p>
            <a:pPr>
              <a:spcBef>
                <a:spcPts val="0"/>
              </a:spcBef>
            </a:pPr>
            <a:r>
              <a:rPr lang="it-IT" b="1" dirty="0"/>
              <a:t>Durata del Corso : 5 anni</a:t>
            </a:r>
          </a:p>
          <a:p>
            <a:r>
              <a:rPr lang="it-IT" b="1" dirty="0"/>
              <a:t>Dall’AA 2023-2024 Sede a Verona. </a:t>
            </a:r>
          </a:p>
          <a:p>
            <a:r>
              <a:rPr lang="it-IT" b="1" dirty="0">
                <a:highlight>
                  <a:srgbClr val="FFFF00"/>
                </a:highlight>
              </a:rPr>
              <a:t>Da ottobre 2024 a Negrar in una nuova palazzina ubicata all’interno della Cittadella della Carità.</a:t>
            </a:r>
          </a:p>
          <a:p>
            <a:pPr algn="just"/>
            <a:r>
              <a:rPr lang="it-IT" b="1" dirty="0"/>
              <a:t>Percorso di studi innovativo perché fornirà  le competenze scientifiche e tecnologiche multidisciplinari per:</a:t>
            </a:r>
          </a:p>
          <a:p>
            <a:pPr marL="828675" lvl="1" indent="-285750" algn="just">
              <a:lnSpc>
                <a:spcPct val="100000"/>
              </a:lnSpc>
              <a:spcBef>
                <a:spcPts val="0"/>
              </a:spcBef>
              <a:buFont typeface="Symbol" panose="05050102010706020507" pitchFamily="18" charset="2"/>
              <a:buChar char="-"/>
            </a:pPr>
            <a:r>
              <a:rPr lang="it-IT" sz="1800" b="1" dirty="0">
                <a:latin typeface="Barlow"/>
              </a:rPr>
              <a:t>svolgere la professione di farmacista</a:t>
            </a:r>
          </a:p>
          <a:p>
            <a:pPr marL="828675" lvl="1" indent="-285750" algn="just">
              <a:lnSpc>
                <a:spcPct val="100000"/>
              </a:lnSpc>
              <a:spcBef>
                <a:spcPts val="0"/>
              </a:spcBef>
              <a:buFont typeface="Symbol" panose="05050102010706020507" pitchFamily="18" charset="2"/>
              <a:buChar char="-"/>
            </a:pPr>
            <a:r>
              <a:rPr lang="it-IT" sz="1800" b="1" dirty="0">
                <a:latin typeface="Barlow"/>
              </a:rPr>
              <a:t>operare quale esperto dei prodotti della salute, del farmaco e del suo uso ai fini terapeutici</a:t>
            </a:r>
          </a:p>
          <a:p>
            <a:pPr marL="828675" lvl="1" indent="-285750" algn="just">
              <a:lnSpc>
                <a:spcPct val="100000"/>
              </a:lnSpc>
              <a:spcBef>
                <a:spcPts val="0"/>
              </a:spcBef>
              <a:buFont typeface="Symbol" panose="05050102010706020507" pitchFamily="18" charset="2"/>
              <a:buChar char="-"/>
            </a:pPr>
            <a:r>
              <a:rPr lang="it-IT" sz="1800" b="1" dirty="0">
                <a:latin typeface="Barlow"/>
              </a:rPr>
              <a:t>rispondere alle mutevoli esigenze della società in campo sanitario secondo gli obiettivi di sanità pubblica definiti dal SSN</a:t>
            </a:r>
          </a:p>
          <a:p>
            <a:endParaRPr lang="it-IT" dirty="0"/>
          </a:p>
        </p:txBody>
      </p:sp>
      <p:sp>
        <p:nvSpPr>
          <p:cNvPr id="3" name="Segnaposto testo 2">
            <a:extLst>
              <a:ext uri="{FF2B5EF4-FFF2-40B4-BE49-F238E27FC236}">
                <a16:creationId xmlns:a16="http://schemas.microsoft.com/office/drawing/2014/main" id="{2CCFE971-2208-4976-9F92-BE2E8BA2D3F5}"/>
              </a:ext>
            </a:extLst>
          </p:cNvPr>
          <p:cNvSpPr>
            <a:spLocks noGrp="1"/>
          </p:cNvSpPr>
          <p:nvPr>
            <p:ph type="body" sz="quarter" idx="13"/>
          </p:nvPr>
        </p:nvSpPr>
        <p:spPr>
          <a:xfrm>
            <a:off x="724308" y="1884232"/>
            <a:ext cx="11275579" cy="252000"/>
          </a:xfrm>
        </p:spPr>
        <p:txBody>
          <a:bodyPr/>
          <a:lstStyle/>
          <a:p>
            <a:r>
              <a:rPr lang="it-IT" b="1" dirty="0">
                <a:solidFill>
                  <a:srgbClr val="FF0000"/>
                </a:solidFill>
              </a:rPr>
              <a:t>Laurea Magistrale a Ciclo Unico</a:t>
            </a:r>
          </a:p>
        </p:txBody>
      </p:sp>
      <p:sp>
        <p:nvSpPr>
          <p:cNvPr id="6" name="Segnaposto testo 2">
            <a:extLst>
              <a:ext uri="{FF2B5EF4-FFF2-40B4-BE49-F238E27FC236}">
                <a16:creationId xmlns:a16="http://schemas.microsoft.com/office/drawing/2014/main" id="{DDC9899D-C71C-46CE-8D0F-E64A557F5292}"/>
              </a:ext>
            </a:extLst>
          </p:cNvPr>
          <p:cNvSpPr txBox="1">
            <a:spLocks/>
          </p:cNvSpPr>
          <p:nvPr/>
        </p:nvSpPr>
        <p:spPr>
          <a:xfrm>
            <a:off x="724097" y="2279874"/>
            <a:ext cx="11275579" cy="2520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rgbClr val="4D4D4C"/>
                </a:solidFill>
                <a:latin typeface="Barlow Medium" pitchFamily="2" charset="77"/>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b="1" dirty="0">
                <a:solidFill>
                  <a:srgbClr val="FF0000"/>
                </a:solidFill>
              </a:rPr>
              <a:t>Classe LM-3 Farmacia e Farmacia industriale </a:t>
            </a:r>
          </a:p>
        </p:txBody>
      </p:sp>
      <p:sp>
        <p:nvSpPr>
          <p:cNvPr id="8" name="Titolo 7">
            <a:extLst>
              <a:ext uri="{FF2B5EF4-FFF2-40B4-BE49-F238E27FC236}">
                <a16:creationId xmlns:a16="http://schemas.microsoft.com/office/drawing/2014/main" id="{0B77DC25-1227-49B4-AF67-BF6D22643DF8}"/>
              </a:ext>
            </a:extLst>
          </p:cNvPr>
          <p:cNvSpPr>
            <a:spLocks noGrp="1"/>
          </p:cNvSpPr>
          <p:nvPr>
            <p:ph type="title"/>
          </p:nvPr>
        </p:nvSpPr>
        <p:spPr>
          <a:xfrm>
            <a:off x="724097" y="1372230"/>
            <a:ext cx="11275368" cy="432000"/>
          </a:xfrm>
        </p:spPr>
        <p:txBody>
          <a:bodyPr/>
          <a:lstStyle/>
          <a:p>
            <a:pPr algn="ctr"/>
            <a:r>
              <a:rPr lang="it-IT" dirty="0"/>
              <a:t>FARMACIA</a:t>
            </a:r>
          </a:p>
        </p:txBody>
      </p:sp>
    </p:spTree>
    <p:extLst>
      <p:ext uri="{BB962C8B-B14F-4D97-AF65-F5344CB8AC3E}">
        <p14:creationId xmlns:p14="http://schemas.microsoft.com/office/powerpoint/2010/main" val="4252151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080BC727-2461-4EC5-AC27-8E57F343C1CE}"/>
              </a:ext>
            </a:extLst>
          </p:cNvPr>
          <p:cNvSpPr>
            <a:spLocks noGrp="1"/>
          </p:cNvSpPr>
          <p:nvPr>
            <p:ph type="body" sz="quarter" idx="13"/>
          </p:nvPr>
        </p:nvSpPr>
        <p:spPr>
          <a:xfrm>
            <a:off x="505742" y="2179262"/>
            <a:ext cx="11275579" cy="252000"/>
          </a:xfrm>
        </p:spPr>
        <p:txBody>
          <a:bodyPr/>
          <a:lstStyle/>
          <a:p>
            <a:r>
              <a:rPr lang="it-IT" b="1" dirty="0">
                <a:solidFill>
                  <a:srgbClr val="FF0000"/>
                </a:solidFill>
              </a:rPr>
              <a:t>Laurea Magistrale</a:t>
            </a:r>
          </a:p>
          <a:p>
            <a:endParaRPr lang="it-IT" dirty="0"/>
          </a:p>
        </p:txBody>
      </p:sp>
      <p:sp>
        <p:nvSpPr>
          <p:cNvPr id="4" name="Titolo 3">
            <a:extLst>
              <a:ext uri="{FF2B5EF4-FFF2-40B4-BE49-F238E27FC236}">
                <a16:creationId xmlns:a16="http://schemas.microsoft.com/office/drawing/2014/main" id="{ED4024A5-AA5B-4DF9-B40C-13C3E18EBE56}"/>
              </a:ext>
            </a:extLst>
          </p:cNvPr>
          <p:cNvSpPr>
            <a:spLocks noGrp="1"/>
          </p:cNvSpPr>
          <p:nvPr>
            <p:ph type="title"/>
          </p:nvPr>
        </p:nvSpPr>
        <p:spPr>
          <a:xfrm>
            <a:off x="504588" y="1415966"/>
            <a:ext cx="10462116" cy="432000"/>
          </a:xfrm>
        </p:spPr>
        <p:txBody>
          <a:bodyPr/>
          <a:lstStyle/>
          <a:p>
            <a:r>
              <a:rPr lang="en-US" dirty="0"/>
              <a:t>BIOLOGY FOR TRANLATION RESEARCH AND PRECISION MEDICINE</a:t>
            </a:r>
            <a:endParaRPr lang="it-IT" dirty="0"/>
          </a:p>
        </p:txBody>
      </p:sp>
      <p:sp>
        <p:nvSpPr>
          <p:cNvPr id="5" name="Segnaposto contenuto 1">
            <a:extLst>
              <a:ext uri="{FF2B5EF4-FFF2-40B4-BE49-F238E27FC236}">
                <a16:creationId xmlns:a16="http://schemas.microsoft.com/office/drawing/2014/main" id="{7B6EF45D-ACD2-499D-833B-DB1B3905A427}"/>
              </a:ext>
            </a:extLst>
          </p:cNvPr>
          <p:cNvSpPr>
            <a:spLocks noGrp="1"/>
          </p:cNvSpPr>
          <p:nvPr>
            <p:ph idx="14"/>
          </p:nvPr>
        </p:nvSpPr>
        <p:spPr>
          <a:xfrm>
            <a:off x="259882" y="3144446"/>
            <a:ext cx="11733195" cy="3789362"/>
          </a:xfrm>
        </p:spPr>
        <p:txBody>
          <a:bodyPr>
            <a:normAutofit/>
          </a:bodyPr>
          <a:lstStyle/>
          <a:p>
            <a:pPr algn="just"/>
            <a:r>
              <a:rPr lang="it-IT" dirty="0"/>
              <a:t>Insegnamenti orientati alla </a:t>
            </a:r>
            <a:r>
              <a:rPr lang="it-IT" b="1" dirty="0"/>
              <a:t>biomedicina di precisione</a:t>
            </a:r>
            <a:r>
              <a:rPr lang="it-IT" dirty="0"/>
              <a:t>, con l’obiettivo di formare biologi.</a:t>
            </a:r>
          </a:p>
          <a:p>
            <a:pPr algn="just"/>
            <a:r>
              <a:rPr lang="it-IT" dirty="0"/>
              <a:t>Il percorso formativo è specifico: permette di coniugare e applicare gli avanzamenti della ricerca di base alla realtà clinica, offrendo una preparazione approfondita che raccorda armonicamente la ricerca traslazionale con la medicina personalizzata.</a:t>
            </a:r>
          </a:p>
          <a:p>
            <a:pPr algn="just"/>
            <a:r>
              <a:rPr lang="it-IT" dirty="0"/>
              <a:t>Consistente numero di ore di laboratorio. </a:t>
            </a:r>
          </a:p>
          <a:p>
            <a:pPr algn="just"/>
            <a:r>
              <a:rPr lang="it-IT" dirty="0"/>
              <a:t>Attività seminariale di alto profilo su specifiche tematiche svolte in collaborazione con le parti interessate, territoriali, nazionali e internazionali</a:t>
            </a:r>
          </a:p>
          <a:p>
            <a:pPr algn="just"/>
            <a:r>
              <a:rPr lang="it-IT" dirty="0"/>
              <a:t>Il corso di studi presenta contenuti innovativi a livello nazionale e internazionale e </a:t>
            </a:r>
            <a:r>
              <a:rPr lang="it-IT" b="1" u="sng" dirty="0">
                <a:solidFill>
                  <a:srgbClr val="FF0000"/>
                </a:solidFill>
                <a:highlight>
                  <a:srgbClr val="FFFF00"/>
                </a:highlight>
              </a:rPr>
              <a:t>viene erogato interamente in lingua inglese</a:t>
            </a:r>
            <a:r>
              <a:rPr lang="it-IT" dirty="0">
                <a:solidFill>
                  <a:srgbClr val="FF0000"/>
                </a:solidFill>
                <a:highlight>
                  <a:srgbClr val="FFFF00"/>
                </a:highlight>
              </a:rPr>
              <a:t>,</a:t>
            </a:r>
            <a:r>
              <a:rPr lang="it-IT" dirty="0"/>
              <a:t> contribuendo alla valenza in termini di internazionalizzazione e di spendibilità del titolo di studio conseguito.</a:t>
            </a:r>
          </a:p>
          <a:p>
            <a:endParaRPr lang="it-IT" dirty="0"/>
          </a:p>
        </p:txBody>
      </p:sp>
      <p:sp>
        <p:nvSpPr>
          <p:cNvPr id="6" name="Segnaposto testo 2">
            <a:extLst>
              <a:ext uri="{FF2B5EF4-FFF2-40B4-BE49-F238E27FC236}">
                <a16:creationId xmlns:a16="http://schemas.microsoft.com/office/drawing/2014/main" id="{80FC46AA-44E8-466F-B85F-A56CCE2FB81C}"/>
              </a:ext>
            </a:extLst>
          </p:cNvPr>
          <p:cNvSpPr txBox="1">
            <a:spLocks/>
          </p:cNvSpPr>
          <p:nvPr/>
        </p:nvSpPr>
        <p:spPr>
          <a:xfrm>
            <a:off x="504588" y="2661854"/>
            <a:ext cx="11275579" cy="2520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rgbClr val="4D4D4C"/>
                </a:solidFill>
                <a:latin typeface="Barlow Medium" pitchFamily="2" charset="77"/>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b="1" dirty="0">
                <a:solidFill>
                  <a:srgbClr val="FF0000"/>
                </a:solidFill>
              </a:rPr>
              <a:t>Classe LM-6 Biologia</a:t>
            </a:r>
          </a:p>
          <a:p>
            <a:endParaRPr lang="it-IT" dirty="0"/>
          </a:p>
        </p:txBody>
      </p:sp>
    </p:spTree>
    <p:extLst>
      <p:ext uri="{BB962C8B-B14F-4D97-AF65-F5344CB8AC3E}">
        <p14:creationId xmlns:p14="http://schemas.microsoft.com/office/powerpoint/2010/main" val="3706902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 calcmode="lin" valueType="num">
                                      <p:cBhvr additive="base">
                                        <p:cTn id="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EA72E5F0-4F62-4BE0-BCBF-AD91344DF85E}"/>
              </a:ext>
            </a:extLst>
          </p:cNvPr>
          <p:cNvSpPr>
            <a:spLocks noGrp="1"/>
          </p:cNvSpPr>
          <p:nvPr>
            <p:ph idx="14"/>
          </p:nvPr>
        </p:nvSpPr>
        <p:spPr>
          <a:xfrm>
            <a:off x="505942" y="3266363"/>
            <a:ext cx="11389435" cy="2885925"/>
          </a:xfrm>
        </p:spPr>
        <p:txBody>
          <a:bodyPr>
            <a:normAutofit/>
          </a:bodyPr>
          <a:lstStyle/>
          <a:p>
            <a:pPr marL="0" marR="0" lvl="0" indent="0" algn="just" defTabSz="914400" rtl="0" eaLnBrk="1" fontAlgn="auto" latinLnBrk="0" hangingPunct="1">
              <a:lnSpc>
                <a:spcPct val="90000"/>
              </a:lnSpc>
              <a:spcBef>
                <a:spcPts val="1000"/>
              </a:spcBef>
              <a:spcAft>
                <a:spcPts val="0"/>
              </a:spcAft>
              <a:buClrTx/>
              <a:buSzTx/>
              <a:buFontTx/>
              <a:buNone/>
              <a:tabLst/>
              <a:defRPr/>
            </a:pPr>
            <a:r>
              <a:rPr kumimoji="0" lang="it-IT" sz="1900" b="1" i="0" u="none" strike="noStrike" kern="1200" cap="none" spc="0" normalizeH="0" baseline="0" noProof="0" dirty="0">
                <a:ln>
                  <a:noFill/>
                </a:ln>
                <a:solidFill>
                  <a:srgbClr val="4D4D4C"/>
                </a:solidFill>
                <a:effectLst/>
                <a:uLnTx/>
                <a:uFillTx/>
                <a:latin typeface="Barlow" pitchFamily="2" charset="77"/>
                <a:ea typeface="+mn-ea"/>
                <a:cs typeface="+mn-cs"/>
              </a:rPr>
              <a:t>Il corso è un progetto formativo innovativo, dedicato al mondo dello sport management.</a:t>
            </a:r>
          </a:p>
          <a:p>
            <a:pPr marL="0" marR="0" lvl="0" indent="0" algn="just" defTabSz="914400" rtl="0" eaLnBrk="1" fontAlgn="auto" latinLnBrk="0" hangingPunct="1">
              <a:lnSpc>
                <a:spcPct val="90000"/>
              </a:lnSpc>
              <a:spcBef>
                <a:spcPts val="1000"/>
              </a:spcBef>
              <a:spcAft>
                <a:spcPts val="0"/>
              </a:spcAft>
              <a:buClrTx/>
              <a:buSzTx/>
              <a:buFontTx/>
              <a:buNone/>
              <a:tabLst/>
              <a:defRPr/>
            </a:pPr>
            <a:r>
              <a:rPr kumimoji="0" lang="it-IT" sz="1900" b="1" i="0" u="none" strike="noStrike" kern="1200" cap="none" spc="0" normalizeH="0" baseline="0" noProof="0" dirty="0">
                <a:ln>
                  <a:noFill/>
                </a:ln>
                <a:solidFill>
                  <a:srgbClr val="4D4D4C"/>
                </a:solidFill>
                <a:effectLst/>
                <a:uLnTx/>
                <a:uFillTx/>
                <a:latin typeface="Barlow" pitchFamily="2" charset="77"/>
                <a:ea typeface="+mn-ea"/>
                <a:cs typeface="+mn-cs"/>
              </a:rPr>
              <a:t>Offre conoscenze e competenze trasversali, in ambito manageriale-economico-aziendale, giuridico e motorio-sportivo. </a:t>
            </a:r>
          </a:p>
          <a:p>
            <a:pPr marL="0" marR="0" lvl="0" indent="0" algn="just" defTabSz="914400" rtl="0" eaLnBrk="1" fontAlgn="auto" latinLnBrk="0" hangingPunct="1">
              <a:lnSpc>
                <a:spcPct val="90000"/>
              </a:lnSpc>
              <a:spcBef>
                <a:spcPts val="1000"/>
              </a:spcBef>
              <a:spcAft>
                <a:spcPts val="0"/>
              </a:spcAft>
              <a:buClrTx/>
              <a:buSzTx/>
              <a:buFontTx/>
              <a:buNone/>
              <a:tabLst/>
              <a:defRPr/>
            </a:pPr>
            <a:r>
              <a:rPr kumimoji="0" lang="it-IT" sz="1900" b="1" i="0" u="none" strike="noStrike" kern="1200" cap="none" spc="0" normalizeH="0" baseline="0" noProof="0" dirty="0">
                <a:ln>
                  <a:noFill/>
                </a:ln>
                <a:solidFill>
                  <a:srgbClr val="4D4D4C"/>
                </a:solidFill>
                <a:effectLst/>
                <a:uLnTx/>
                <a:uFillTx/>
                <a:latin typeface="Barlow" pitchFamily="2" charset="77"/>
                <a:ea typeface="+mn-ea"/>
                <a:cs typeface="+mn-cs"/>
              </a:rPr>
              <a:t>Forma figure professionali per la gestione delle organizzazioni sportive, degli eventi e della comunicazione per lo sport, nel loro sviluppo secondo principi di innovazione, benessere e sostenibilità, sia a livello locale, sia nazionale ed europeo. </a:t>
            </a:r>
          </a:p>
          <a:p>
            <a:pPr marL="0" marR="0" lvl="0" indent="0" algn="just" defTabSz="914400" rtl="0" eaLnBrk="1" fontAlgn="auto" latinLnBrk="0" hangingPunct="1">
              <a:lnSpc>
                <a:spcPct val="90000"/>
              </a:lnSpc>
              <a:spcBef>
                <a:spcPts val="1000"/>
              </a:spcBef>
              <a:spcAft>
                <a:spcPts val="0"/>
              </a:spcAft>
              <a:buClrTx/>
              <a:buSzTx/>
              <a:buFontTx/>
              <a:buNone/>
              <a:tabLst/>
              <a:defRPr/>
            </a:pPr>
            <a:r>
              <a:rPr kumimoji="0" lang="it-IT" sz="2400" b="1" i="0" u="none" strike="noStrike" kern="1200" cap="none" spc="0" normalizeH="0" baseline="0" noProof="0" dirty="0">
                <a:ln>
                  <a:noFill/>
                </a:ln>
                <a:solidFill>
                  <a:srgbClr val="4D4D4C"/>
                </a:solidFill>
                <a:effectLst/>
                <a:uLnTx/>
                <a:uFillTx/>
              </a:rPr>
              <a:t>Il corso di studi deve soddisfare il clima di rilevante attenzione verso lo sport creato attorno al prossimo importante evento Olimpico “Milano-Cortina 2026”</a:t>
            </a:r>
          </a:p>
          <a:p>
            <a:endParaRPr lang="it-IT" sz="2400" b="1" dirty="0"/>
          </a:p>
        </p:txBody>
      </p:sp>
      <p:sp>
        <p:nvSpPr>
          <p:cNvPr id="5" name="Titolo 4">
            <a:extLst>
              <a:ext uri="{FF2B5EF4-FFF2-40B4-BE49-F238E27FC236}">
                <a16:creationId xmlns:a16="http://schemas.microsoft.com/office/drawing/2014/main" id="{4F30D01B-D4CF-4EB8-9814-16AECD21DABF}"/>
              </a:ext>
            </a:extLst>
          </p:cNvPr>
          <p:cNvSpPr>
            <a:spLocks noGrp="1"/>
          </p:cNvSpPr>
          <p:nvPr>
            <p:ph type="title"/>
          </p:nvPr>
        </p:nvSpPr>
        <p:spPr>
          <a:xfrm>
            <a:off x="505943" y="1373253"/>
            <a:ext cx="11489322" cy="432000"/>
          </a:xfrm>
        </p:spPr>
        <p:txBody>
          <a:bodyPr>
            <a:normAutofit fontScale="90000"/>
          </a:bodyPr>
          <a:lstStyle/>
          <a:p>
            <a:br>
              <a:rPr lang="it-IT" dirty="0"/>
            </a:br>
            <a:br>
              <a:rPr lang="it-IT" dirty="0"/>
            </a:br>
            <a:r>
              <a:rPr lang="en-US" b="1" dirty="0"/>
              <a:t>MANAGEMENT DELLE ATTIVITA’ SPORTIVE INNOVATIVE E SOSTENIBILI</a:t>
            </a:r>
            <a:br>
              <a:rPr lang="en-US" sz="2000" b="1" dirty="0">
                <a:latin typeface="Barlow"/>
              </a:rPr>
            </a:br>
            <a:br>
              <a:rPr lang="en-US" sz="2000" b="1" dirty="0">
                <a:latin typeface="Barlow"/>
              </a:rPr>
            </a:br>
            <a:r>
              <a:rPr lang="it-IT" dirty="0"/>
              <a:t> </a:t>
            </a:r>
          </a:p>
        </p:txBody>
      </p:sp>
      <p:sp>
        <p:nvSpPr>
          <p:cNvPr id="4" name="Segnaposto testo 2">
            <a:extLst>
              <a:ext uri="{FF2B5EF4-FFF2-40B4-BE49-F238E27FC236}">
                <a16:creationId xmlns:a16="http://schemas.microsoft.com/office/drawing/2014/main" id="{DCC60432-5443-4CA2-9B75-92F22AE98E19}"/>
              </a:ext>
            </a:extLst>
          </p:cNvPr>
          <p:cNvSpPr>
            <a:spLocks noGrp="1"/>
          </p:cNvSpPr>
          <p:nvPr>
            <p:ph type="body" sz="quarter" idx="13"/>
          </p:nvPr>
        </p:nvSpPr>
        <p:spPr>
          <a:xfrm>
            <a:off x="505942" y="2151468"/>
            <a:ext cx="11275579" cy="252000"/>
          </a:xfrm>
        </p:spPr>
        <p:txBody>
          <a:bodyPr/>
          <a:lstStyle/>
          <a:p>
            <a:r>
              <a:rPr lang="it-IT" b="1" dirty="0">
                <a:solidFill>
                  <a:srgbClr val="FF0000"/>
                </a:solidFill>
              </a:rPr>
              <a:t>Laurea Magistrale </a:t>
            </a:r>
            <a:r>
              <a:rPr lang="it-IT" b="1" dirty="0">
                <a:solidFill>
                  <a:srgbClr val="FF0000"/>
                </a:solidFill>
                <a:highlight>
                  <a:srgbClr val="FFFF00"/>
                </a:highlight>
              </a:rPr>
              <a:t>con sede a Vicenza </a:t>
            </a:r>
          </a:p>
        </p:txBody>
      </p:sp>
      <p:sp>
        <p:nvSpPr>
          <p:cNvPr id="6" name="Segnaposto testo 2">
            <a:extLst>
              <a:ext uri="{FF2B5EF4-FFF2-40B4-BE49-F238E27FC236}">
                <a16:creationId xmlns:a16="http://schemas.microsoft.com/office/drawing/2014/main" id="{1C4CCD6B-A12A-4992-85E4-726F7E09800C}"/>
              </a:ext>
            </a:extLst>
          </p:cNvPr>
          <p:cNvSpPr txBox="1">
            <a:spLocks/>
          </p:cNvSpPr>
          <p:nvPr/>
        </p:nvSpPr>
        <p:spPr>
          <a:xfrm>
            <a:off x="505942" y="2633431"/>
            <a:ext cx="11275579" cy="2520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rgbClr val="4D4D4C"/>
                </a:solidFill>
                <a:latin typeface="Barlow Medium" pitchFamily="2" charset="77"/>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b="1" dirty="0">
                <a:solidFill>
                  <a:srgbClr val="FF0000"/>
                </a:solidFill>
              </a:rPr>
              <a:t>Classe LM-47  Organizzazione e gestione dei servizi per lo sport e le attività motorie</a:t>
            </a:r>
          </a:p>
        </p:txBody>
      </p:sp>
    </p:spTree>
    <p:extLst>
      <p:ext uri="{BB962C8B-B14F-4D97-AF65-F5344CB8AC3E}">
        <p14:creationId xmlns:p14="http://schemas.microsoft.com/office/powerpoint/2010/main" val="42184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248A8615-B936-4653-98FE-0AA982B5EA59}"/>
              </a:ext>
            </a:extLst>
          </p:cNvPr>
          <p:cNvPicPr>
            <a:picLocks noGrp="1" noChangeAspect="1"/>
          </p:cNvPicPr>
          <p:nvPr>
            <p:ph idx="14"/>
          </p:nvPr>
        </p:nvPicPr>
        <p:blipFill>
          <a:blip r:embed="rId2"/>
          <a:stretch>
            <a:fillRect/>
          </a:stretch>
        </p:blipFill>
        <p:spPr>
          <a:xfrm>
            <a:off x="0" y="1061767"/>
            <a:ext cx="8595904" cy="5282736"/>
          </a:xfrm>
          <a:prstGeom prst="rect">
            <a:avLst/>
          </a:prstGeom>
        </p:spPr>
      </p:pic>
      <p:sp>
        <p:nvSpPr>
          <p:cNvPr id="4" name="Titolo 3">
            <a:extLst>
              <a:ext uri="{FF2B5EF4-FFF2-40B4-BE49-F238E27FC236}">
                <a16:creationId xmlns:a16="http://schemas.microsoft.com/office/drawing/2014/main" id="{1F737B55-2288-4E36-B778-2E87987591EF}"/>
              </a:ext>
            </a:extLst>
          </p:cNvPr>
          <p:cNvSpPr>
            <a:spLocks noGrp="1"/>
          </p:cNvSpPr>
          <p:nvPr>
            <p:ph type="title"/>
          </p:nvPr>
        </p:nvSpPr>
        <p:spPr>
          <a:xfrm>
            <a:off x="4247152" y="699571"/>
            <a:ext cx="4433135" cy="432000"/>
          </a:xfrm>
        </p:spPr>
        <p:txBody>
          <a:bodyPr/>
          <a:lstStyle/>
          <a:p>
            <a:r>
              <a:rPr lang="it-IT" sz="2400" dirty="0"/>
              <a:t>Il Piano Strategico 2023-2025</a:t>
            </a:r>
            <a:r>
              <a:rPr lang="it-IT" dirty="0"/>
              <a:t>						</a:t>
            </a:r>
          </a:p>
        </p:txBody>
      </p:sp>
      <p:sp>
        <p:nvSpPr>
          <p:cNvPr id="3" name="Rettangolo 2">
            <a:extLst>
              <a:ext uri="{FF2B5EF4-FFF2-40B4-BE49-F238E27FC236}">
                <a16:creationId xmlns:a16="http://schemas.microsoft.com/office/drawing/2014/main" id="{B9726F6A-DE03-47B7-88F9-787CAECA7CD3}"/>
              </a:ext>
            </a:extLst>
          </p:cNvPr>
          <p:cNvSpPr/>
          <p:nvPr/>
        </p:nvSpPr>
        <p:spPr>
          <a:xfrm>
            <a:off x="8999663" y="2468726"/>
            <a:ext cx="1795941" cy="369332"/>
          </a:xfrm>
          <a:prstGeom prst="rect">
            <a:avLst/>
          </a:prstGeom>
        </p:spPr>
        <p:txBody>
          <a:bodyPr wrap="none">
            <a:spAutoFit/>
          </a:bodyPr>
          <a:lstStyle/>
          <a:p>
            <a:r>
              <a:rPr lang="it-IT" b="1" dirty="0">
                <a:solidFill>
                  <a:srgbClr val="FF0000"/>
                </a:solidFill>
                <a:latin typeface="Barlow"/>
              </a:rPr>
              <a:t>Linee strategiche</a:t>
            </a:r>
          </a:p>
        </p:txBody>
      </p:sp>
      <p:sp>
        <p:nvSpPr>
          <p:cNvPr id="15" name="Rectangle 11">
            <a:extLst>
              <a:ext uri="{FF2B5EF4-FFF2-40B4-BE49-F238E27FC236}">
                <a16:creationId xmlns:a16="http://schemas.microsoft.com/office/drawing/2014/main" id="{51200FE5-9B64-432A-8DEC-A49C3F3267BC}"/>
              </a:ext>
            </a:extLst>
          </p:cNvPr>
          <p:cNvSpPr>
            <a:spLocks noChangeArrowheads="1"/>
          </p:cNvSpPr>
          <p:nvPr/>
        </p:nvSpPr>
        <p:spPr bwMode="auto">
          <a:xfrm>
            <a:off x="3990429" y="410797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grpSp>
        <p:nvGrpSpPr>
          <p:cNvPr id="16" name="Group 1">
            <a:extLst>
              <a:ext uri="{FF2B5EF4-FFF2-40B4-BE49-F238E27FC236}">
                <a16:creationId xmlns:a16="http://schemas.microsoft.com/office/drawing/2014/main" id="{F50EE156-8F04-4EFB-AE43-98DEF4D645A9}"/>
              </a:ext>
            </a:extLst>
          </p:cNvPr>
          <p:cNvGrpSpPr>
            <a:grpSpLocks/>
          </p:cNvGrpSpPr>
          <p:nvPr/>
        </p:nvGrpSpPr>
        <p:grpSpPr bwMode="auto">
          <a:xfrm>
            <a:off x="8694863" y="2986735"/>
            <a:ext cx="2555875" cy="2413000"/>
            <a:chOff x="0" y="0"/>
            <a:chExt cx="4026" cy="3801"/>
          </a:xfrm>
        </p:grpSpPr>
        <p:sp>
          <p:nvSpPr>
            <p:cNvPr id="17" name="Freeform 10">
              <a:extLst>
                <a:ext uri="{FF2B5EF4-FFF2-40B4-BE49-F238E27FC236}">
                  <a16:creationId xmlns:a16="http://schemas.microsoft.com/office/drawing/2014/main" id="{99094055-5E72-4333-82AF-A2E8B1D73D49}"/>
                </a:ext>
              </a:extLst>
            </p:cNvPr>
            <p:cNvSpPr>
              <a:spLocks/>
            </p:cNvSpPr>
            <p:nvPr/>
          </p:nvSpPr>
          <p:spPr bwMode="auto">
            <a:xfrm>
              <a:off x="849" y="9"/>
              <a:ext cx="2328" cy="2328"/>
            </a:xfrm>
            <a:custGeom>
              <a:avLst/>
              <a:gdLst>
                <a:gd name="T0" fmla="+- 0 1936 849"/>
                <a:gd name="T1" fmla="*/ T0 w 2328"/>
                <a:gd name="T2" fmla="+- 0 2334 9"/>
                <a:gd name="T3" fmla="*/ 2334 h 2328"/>
                <a:gd name="T4" fmla="+- 0 1787 849"/>
                <a:gd name="T5" fmla="*/ T4 w 2328"/>
                <a:gd name="T6" fmla="+- 0 2315 9"/>
                <a:gd name="T7" fmla="*/ 2315 h 2328"/>
                <a:gd name="T8" fmla="+- 0 1645 849"/>
                <a:gd name="T9" fmla="*/ T8 w 2328"/>
                <a:gd name="T10" fmla="+- 0 2277 9"/>
                <a:gd name="T11" fmla="*/ 2277 h 2328"/>
                <a:gd name="T12" fmla="+- 0 1510 849"/>
                <a:gd name="T13" fmla="*/ T12 w 2328"/>
                <a:gd name="T14" fmla="+- 0 2223 9"/>
                <a:gd name="T15" fmla="*/ 2223 h 2328"/>
                <a:gd name="T16" fmla="+- 0 1385 849"/>
                <a:gd name="T17" fmla="*/ T16 w 2328"/>
                <a:gd name="T18" fmla="+- 0 2153 9"/>
                <a:gd name="T19" fmla="*/ 2153 h 2328"/>
                <a:gd name="T20" fmla="+- 0 1269 849"/>
                <a:gd name="T21" fmla="*/ T20 w 2328"/>
                <a:gd name="T22" fmla="+- 0 2068 9"/>
                <a:gd name="T23" fmla="*/ 2068 h 2328"/>
                <a:gd name="T24" fmla="+- 0 1165 849"/>
                <a:gd name="T25" fmla="*/ T24 w 2328"/>
                <a:gd name="T26" fmla="+- 0 1970 9"/>
                <a:gd name="T27" fmla="*/ 1970 h 2328"/>
                <a:gd name="T28" fmla="+- 0 1074 849"/>
                <a:gd name="T29" fmla="*/ T28 w 2328"/>
                <a:gd name="T30" fmla="+- 0 1860 9"/>
                <a:gd name="T31" fmla="*/ 1860 h 2328"/>
                <a:gd name="T32" fmla="+- 0 996 849"/>
                <a:gd name="T33" fmla="*/ T32 w 2328"/>
                <a:gd name="T34" fmla="+- 0 1739 9"/>
                <a:gd name="T35" fmla="*/ 1739 h 2328"/>
                <a:gd name="T36" fmla="+- 0 934 849"/>
                <a:gd name="T37" fmla="*/ T36 w 2328"/>
                <a:gd name="T38" fmla="+- 0 1609 9"/>
                <a:gd name="T39" fmla="*/ 1609 h 2328"/>
                <a:gd name="T40" fmla="+- 0 888 849"/>
                <a:gd name="T41" fmla="*/ T40 w 2328"/>
                <a:gd name="T42" fmla="+- 0 1471 9"/>
                <a:gd name="T43" fmla="*/ 1471 h 2328"/>
                <a:gd name="T44" fmla="+- 0 859 849"/>
                <a:gd name="T45" fmla="*/ T44 w 2328"/>
                <a:gd name="T46" fmla="+- 0 1325 9"/>
                <a:gd name="T47" fmla="*/ 1325 h 2328"/>
                <a:gd name="T48" fmla="+- 0 849 849"/>
                <a:gd name="T49" fmla="*/ T48 w 2328"/>
                <a:gd name="T50" fmla="+- 0 1173 9"/>
                <a:gd name="T51" fmla="*/ 1173 h 2328"/>
                <a:gd name="T52" fmla="+- 0 859 849"/>
                <a:gd name="T53" fmla="*/ T52 w 2328"/>
                <a:gd name="T54" fmla="+- 0 1021 9"/>
                <a:gd name="T55" fmla="*/ 1021 h 2328"/>
                <a:gd name="T56" fmla="+- 0 888 849"/>
                <a:gd name="T57" fmla="*/ T56 w 2328"/>
                <a:gd name="T58" fmla="+- 0 876 9"/>
                <a:gd name="T59" fmla="*/ 876 h 2328"/>
                <a:gd name="T60" fmla="+- 0 934 849"/>
                <a:gd name="T61" fmla="*/ T60 w 2328"/>
                <a:gd name="T62" fmla="+- 0 737 9"/>
                <a:gd name="T63" fmla="*/ 737 h 2328"/>
                <a:gd name="T64" fmla="+- 0 996 849"/>
                <a:gd name="T65" fmla="*/ T64 w 2328"/>
                <a:gd name="T66" fmla="+- 0 607 9"/>
                <a:gd name="T67" fmla="*/ 607 h 2328"/>
                <a:gd name="T68" fmla="+- 0 1074 849"/>
                <a:gd name="T69" fmla="*/ T68 w 2328"/>
                <a:gd name="T70" fmla="+- 0 486 9"/>
                <a:gd name="T71" fmla="*/ 486 h 2328"/>
                <a:gd name="T72" fmla="+- 0 1165 849"/>
                <a:gd name="T73" fmla="*/ T72 w 2328"/>
                <a:gd name="T74" fmla="+- 0 376 9"/>
                <a:gd name="T75" fmla="*/ 376 h 2328"/>
                <a:gd name="T76" fmla="+- 0 1269 849"/>
                <a:gd name="T77" fmla="*/ T76 w 2328"/>
                <a:gd name="T78" fmla="+- 0 278 9"/>
                <a:gd name="T79" fmla="*/ 278 h 2328"/>
                <a:gd name="T80" fmla="+- 0 1385 849"/>
                <a:gd name="T81" fmla="*/ T80 w 2328"/>
                <a:gd name="T82" fmla="+- 0 193 9"/>
                <a:gd name="T83" fmla="*/ 193 h 2328"/>
                <a:gd name="T84" fmla="+- 0 1510 849"/>
                <a:gd name="T85" fmla="*/ T84 w 2328"/>
                <a:gd name="T86" fmla="+- 0 123 9"/>
                <a:gd name="T87" fmla="*/ 123 h 2328"/>
                <a:gd name="T88" fmla="+- 0 1645 849"/>
                <a:gd name="T89" fmla="*/ T88 w 2328"/>
                <a:gd name="T90" fmla="+- 0 69 9"/>
                <a:gd name="T91" fmla="*/ 69 h 2328"/>
                <a:gd name="T92" fmla="+- 0 1787 849"/>
                <a:gd name="T93" fmla="*/ T92 w 2328"/>
                <a:gd name="T94" fmla="+- 0 31 9"/>
                <a:gd name="T95" fmla="*/ 31 h 2328"/>
                <a:gd name="T96" fmla="+- 0 1936 849"/>
                <a:gd name="T97" fmla="*/ T96 w 2328"/>
                <a:gd name="T98" fmla="+- 0 12 9"/>
                <a:gd name="T99" fmla="*/ 12 h 2328"/>
                <a:gd name="T100" fmla="+- 0 2089 849"/>
                <a:gd name="T101" fmla="*/ T100 w 2328"/>
                <a:gd name="T102" fmla="+- 0 12 9"/>
                <a:gd name="T103" fmla="*/ 12 h 2328"/>
                <a:gd name="T104" fmla="+- 0 2238 849"/>
                <a:gd name="T105" fmla="*/ T104 w 2328"/>
                <a:gd name="T106" fmla="+- 0 31 9"/>
                <a:gd name="T107" fmla="*/ 31 h 2328"/>
                <a:gd name="T108" fmla="+- 0 2381 849"/>
                <a:gd name="T109" fmla="*/ T108 w 2328"/>
                <a:gd name="T110" fmla="+- 0 69 9"/>
                <a:gd name="T111" fmla="*/ 69 h 2328"/>
                <a:gd name="T112" fmla="+- 0 2515 849"/>
                <a:gd name="T113" fmla="*/ T112 w 2328"/>
                <a:gd name="T114" fmla="+- 0 123 9"/>
                <a:gd name="T115" fmla="*/ 123 h 2328"/>
                <a:gd name="T116" fmla="+- 0 2641 849"/>
                <a:gd name="T117" fmla="*/ T116 w 2328"/>
                <a:gd name="T118" fmla="+- 0 193 9"/>
                <a:gd name="T119" fmla="*/ 193 h 2328"/>
                <a:gd name="T120" fmla="+- 0 2756 849"/>
                <a:gd name="T121" fmla="*/ T120 w 2328"/>
                <a:gd name="T122" fmla="+- 0 278 9"/>
                <a:gd name="T123" fmla="*/ 278 h 2328"/>
                <a:gd name="T124" fmla="+- 0 2860 849"/>
                <a:gd name="T125" fmla="*/ T124 w 2328"/>
                <a:gd name="T126" fmla="+- 0 376 9"/>
                <a:gd name="T127" fmla="*/ 376 h 2328"/>
                <a:gd name="T128" fmla="+- 0 2952 849"/>
                <a:gd name="T129" fmla="*/ T128 w 2328"/>
                <a:gd name="T130" fmla="+- 0 486 9"/>
                <a:gd name="T131" fmla="*/ 486 h 2328"/>
                <a:gd name="T132" fmla="+- 0 3029 849"/>
                <a:gd name="T133" fmla="*/ T132 w 2328"/>
                <a:gd name="T134" fmla="+- 0 607 9"/>
                <a:gd name="T135" fmla="*/ 607 h 2328"/>
                <a:gd name="T136" fmla="+- 0 3092 849"/>
                <a:gd name="T137" fmla="*/ T136 w 2328"/>
                <a:gd name="T138" fmla="+- 0 737 9"/>
                <a:gd name="T139" fmla="*/ 737 h 2328"/>
                <a:gd name="T140" fmla="+- 0 3138 849"/>
                <a:gd name="T141" fmla="*/ T140 w 2328"/>
                <a:gd name="T142" fmla="+- 0 876 9"/>
                <a:gd name="T143" fmla="*/ 876 h 2328"/>
                <a:gd name="T144" fmla="+- 0 3167 849"/>
                <a:gd name="T145" fmla="*/ T144 w 2328"/>
                <a:gd name="T146" fmla="+- 0 1021 9"/>
                <a:gd name="T147" fmla="*/ 1021 h 2328"/>
                <a:gd name="T148" fmla="+- 0 3176 849"/>
                <a:gd name="T149" fmla="*/ T148 w 2328"/>
                <a:gd name="T150" fmla="+- 0 1173 9"/>
                <a:gd name="T151" fmla="*/ 1173 h 2328"/>
                <a:gd name="T152" fmla="+- 0 3167 849"/>
                <a:gd name="T153" fmla="*/ T152 w 2328"/>
                <a:gd name="T154" fmla="+- 0 1325 9"/>
                <a:gd name="T155" fmla="*/ 1325 h 2328"/>
                <a:gd name="T156" fmla="+- 0 3138 849"/>
                <a:gd name="T157" fmla="*/ T156 w 2328"/>
                <a:gd name="T158" fmla="+- 0 1471 9"/>
                <a:gd name="T159" fmla="*/ 1471 h 2328"/>
                <a:gd name="T160" fmla="+- 0 3092 849"/>
                <a:gd name="T161" fmla="*/ T160 w 2328"/>
                <a:gd name="T162" fmla="+- 0 1609 9"/>
                <a:gd name="T163" fmla="*/ 1609 h 2328"/>
                <a:gd name="T164" fmla="+- 0 3029 849"/>
                <a:gd name="T165" fmla="*/ T164 w 2328"/>
                <a:gd name="T166" fmla="+- 0 1739 9"/>
                <a:gd name="T167" fmla="*/ 1739 h 2328"/>
                <a:gd name="T168" fmla="+- 0 2952 849"/>
                <a:gd name="T169" fmla="*/ T168 w 2328"/>
                <a:gd name="T170" fmla="+- 0 1860 9"/>
                <a:gd name="T171" fmla="*/ 1860 h 2328"/>
                <a:gd name="T172" fmla="+- 0 2860 849"/>
                <a:gd name="T173" fmla="*/ T172 w 2328"/>
                <a:gd name="T174" fmla="+- 0 1970 9"/>
                <a:gd name="T175" fmla="*/ 1970 h 2328"/>
                <a:gd name="T176" fmla="+- 0 2756 849"/>
                <a:gd name="T177" fmla="*/ T176 w 2328"/>
                <a:gd name="T178" fmla="+- 0 2068 9"/>
                <a:gd name="T179" fmla="*/ 2068 h 2328"/>
                <a:gd name="T180" fmla="+- 0 2641 849"/>
                <a:gd name="T181" fmla="*/ T180 w 2328"/>
                <a:gd name="T182" fmla="+- 0 2153 9"/>
                <a:gd name="T183" fmla="*/ 2153 h 2328"/>
                <a:gd name="T184" fmla="+- 0 2515 849"/>
                <a:gd name="T185" fmla="*/ T184 w 2328"/>
                <a:gd name="T186" fmla="+- 0 2223 9"/>
                <a:gd name="T187" fmla="*/ 2223 h 2328"/>
                <a:gd name="T188" fmla="+- 0 2381 849"/>
                <a:gd name="T189" fmla="*/ T188 w 2328"/>
                <a:gd name="T190" fmla="+- 0 2277 9"/>
                <a:gd name="T191" fmla="*/ 2277 h 2328"/>
                <a:gd name="T192" fmla="+- 0 2238 849"/>
                <a:gd name="T193" fmla="*/ T192 w 2328"/>
                <a:gd name="T194" fmla="+- 0 2315 9"/>
                <a:gd name="T195" fmla="*/ 2315 h 2328"/>
                <a:gd name="T196" fmla="+- 0 2089 849"/>
                <a:gd name="T197" fmla="*/ T196 w 2328"/>
                <a:gd name="T198" fmla="+- 0 2334 9"/>
                <a:gd name="T199" fmla="*/ 2334 h 23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Lst>
              <a:rect l="0" t="0" r="r" b="b"/>
              <a:pathLst>
                <a:path w="2328" h="2328">
                  <a:moveTo>
                    <a:pt x="1164" y="2328"/>
                  </a:moveTo>
                  <a:lnTo>
                    <a:pt x="1087" y="2325"/>
                  </a:lnTo>
                  <a:lnTo>
                    <a:pt x="1012" y="2318"/>
                  </a:lnTo>
                  <a:lnTo>
                    <a:pt x="938" y="2306"/>
                  </a:lnTo>
                  <a:lnTo>
                    <a:pt x="866" y="2289"/>
                  </a:lnTo>
                  <a:lnTo>
                    <a:pt x="796" y="2268"/>
                  </a:lnTo>
                  <a:lnTo>
                    <a:pt x="728" y="2243"/>
                  </a:lnTo>
                  <a:lnTo>
                    <a:pt x="661" y="2214"/>
                  </a:lnTo>
                  <a:lnTo>
                    <a:pt x="597" y="2181"/>
                  </a:lnTo>
                  <a:lnTo>
                    <a:pt x="536" y="2144"/>
                  </a:lnTo>
                  <a:lnTo>
                    <a:pt x="477" y="2103"/>
                  </a:lnTo>
                  <a:lnTo>
                    <a:pt x="420" y="2059"/>
                  </a:lnTo>
                  <a:lnTo>
                    <a:pt x="367" y="2012"/>
                  </a:lnTo>
                  <a:lnTo>
                    <a:pt x="316" y="1961"/>
                  </a:lnTo>
                  <a:lnTo>
                    <a:pt x="269" y="1908"/>
                  </a:lnTo>
                  <a:lnTo>
                    <a:pt x="225" y="1851"/>
                  </a:lnTo>
                  <a:lnTo>
                    <a:pt x="184" y="1792"/>
                  </a:lnTo>
                  <a:lnTo>
                    <a:pt x="147" y="1730"/>
                  </a:lnTo>
                  <a:lnTo>
                    <a:pt x="114" y="1666"/>
                  </a:lnTo>
                  <a:lnTo>
                    <a:pt x="85" y="1600"/>
                  </a:lnTo>
                  <a:lnTo>
                    <a:pt x="60" y="1532"/>
                  </a:lnTo>
                  <a:lnTo>
                    <a:pt x="39" y="1462"/>
                  </a:lnTo>
                  <a:lnTo>
                    <a:pt x="22" y="1389"/>
                  </a:lnTo>
                  <a:lnTo>
                    <a:pt x="10" y="1316"/>
                  </a:lnTo>
                  <a:lnTo>
                    <a:pt x="3" y="1241"/>
                  </a:lnTo>
                  <a:lnTo>
                    <a:pt x="0" y="1164"/>
                  </a:lnTo>
                  <a:lnTo>
                    <a:pt x="3" y="1088"/>
                  </a:lnTo>
                  <a:lnTo>
                    <a:pt x="10" y="1012"/>
                  </a:lnTo>
                  <a:lnTo>
                    <a:pt x="22" y="939"/>
                  </a:lnTo>
                  <a:lnTo>
                    <a:pt x="39" y="867"/>
                  </a:lnTo>
                  <a:lnTo>
                    <a:pt x="60" y="796"/>
                  </a:lnTo>
                  <a:lnTo>
                    <a:pt x="85" y="728"/>
                  </a:lnTo>
                  <a:lnTo>
                    <a:pt x="114" y="662"/>
                  </a:lnTo>
                  <a:lnTo>
                    <a:pt x="147" y="598"/>
                  </a:lnTo>
                  <a:lnTo>
                    <a:pt x="184" y="536"/>
                  </a:lnTo>
                  <a:lnTo>
                    <a:pt x="225" y="477"/>
                  </a:lnTo>
                  <a:lnTo>
                    <a:pt x="269" y="420"/>
                  </a:lnTo>
                  <a:lnTo>
                    <a:pt x="316" y="367"/>
                  </a:lnTo>
                  <a:lnTo>
                    <a:pt x="367" y="316"/>
                  </a:lnTo>
                  <a:lnTo>
                    <a:pt x="420" y="269"/>
                  </a:lnTo>
                  <a:lnTo>
                    <a:pt x="477" y="225"/>
                  </a:lnTo>
                  <a:lnTo>
                    <a:pt x="536" y="184"/>
                  </a:lnTo>
                  <a:lnTo>
                    <a:pt x="597" y="147"/>
                  </a:lnTo>
                  <a:lnTo>
                    <a:pt x="661" y="114"/>
                  </a:lnTo>
                  <a:lnTo>
                    <a:pt x="728" y="85"/>
                  </a:lnTo>
                  <a:lnTo>
                    <a:pt x="796" y="60"/>
                  </a:lnTo>
                  <a:lnTo>
                    <a:pt x="866" y="39"/>
                  </a:lnTo>
                  <a:lnTo>
                    <a:pt x="938" y="22"/>
                  </a:lnTo>
                  <a:lnTo>
                    <a:pt x="1012" y="10"/>
                  </a:lnTo>
                  <a:lnTo>
                    <a:pt x="1087" y="3"/>
                  </a:lnTo>
                  <a:lnTo>
                    <a:pt x="1164" y="0"/>
                  </a:lnTo>
                  <a:lnTo>
                    <a:pt x="1240" y="3"/>
                  </a:lnTo>
                  <a:lnTo>
                    <a:pt x="1315" y="10"/>
                  </a:lnTo>
                  <a:lnTo>
                    <a:pt x="1389" y="22"/>
                  </a:lnTo>
                  <a:lnTo>
                    <a:pt x="1461" y="39"/>
                  </a:lnTo>
                  <a:lnTo>
                    <a:pt x="1532" y="60"/>
                  </a:lnTo>
                  <a:lnTo>
                    <a:pt x="1600" y="85"/>
                  </a:lnTo>
                  <a:lnTo>
                    <a:pt x="1666" y="114"/>
                  </a:lnTo>
                  <a:lnTo>
                    <a:pt x="1730" y="147"/>
                  </a:lnTo>
                  <a:lnTo>
                    <a:pt x="1792" y="184"/>
                  </a:lnTo>
                  <a:lnTo>
                    <a:pt x="1851" y="225"/>
                  </a:lnTo>
                  <a:lnTo>
                    <a:pt x="1907" y="269"/>
                  </a:lnTo>
                  <a:lnTo>
                    <a:pt x="1961" y="316"/>
                  </a:lnTo>
                  <a:lnTo>
                    <a:pt x="2011" y="367"/>
                  </a:lnTo>
                  <a:lnTo>
                    <a:pt x="2059" y="420"/>
                  </a:lnTo>
                  <a:lnTo>
                    <a:pt x="2103" y="477"/>
                  </a:lnTo>
                  <a:lnTo>
                    <a:pt x="2143" y="536"/>
                  </a:lnTo>
                  <a:lnTo>
                    <a:pt x="2180" y="598"/>
                  </a:lnTo>
                  <a:lnTo>
                    <a:pt x="2214" y="662"/>
                  </a:lnTo>
                  <a:lnTo>
                    <a:pt x="2243" y="728"/>
                  </a:lnTo>
                  <a:lnTo>
                    <a:pt x="2268" y="796"/>
                  </a:lnTo>
                  <a:lnTo>
                    <a:pt x="2289" y="867"/>
                  </a:lnTo>
                  <a:lnTo>
                    <a:pt x="2306" y="939"/>
                  </a:lnTo>
                  <a:lnTo>
                    <a:pt x="2318" y="1012"/>
                  </a:lnTo>
                  <a:lnTo>
                    <a:pt x="2325" y="1088"/>
                  </a:lnTo>
                  <a:lnTo>
                    <a:pt x="2327" y="1164"/>
                  </a:lnTo>
                  <a:lnTo>
                    <a:pt x="2325" y="1241"/>
                  </a:lnTo>
                  <a:lnTo>
                    <a:pt x="2318" y="1316"/>
                  </a:lnTo>
                  <a:lnTo>
                    <a:pt x="2306" y="1389"/>
                  </a:lnTo>
                  <a:lnTo>
                    <a:pt x="2289" y="1462"/>
                  </a:lnTo>
                  <a:lnTo>
                    <a:pt x="2268" y="1532"/>
                  </a:lnTo>
                  <a:lnTo>
                    <a:pt x="2243" y="1600"/>
                  </a:lnTo>
                  <a:lnTo>
                    <a:pt x="2214" y="1666"/>
                  </a:lnTo>
                  <a:lnTo>
                    <a:pt x="2180" y="1730"/>
                  </a:lnTo>
                  <a:lnTo>
                    <a:pt x="2143" y="1792"/>
                  </a:lnTo>
                  <a:lnTo>
                    <a:pt x="2103" y="1851"/>
                  </a:lnTo>
                  <a:lnTo>
                    <a:pt x="2059" y="1908"/>
                  </a:lnTo>
                  <a:lnTo>
                    <a:pt x="2011" y="1961"/>
                  </a:lnTo>
                  <a:lnTo>
                    <a:pt x="1961" y="2012"/>
                  </a:lnTo>
                  <a:lnTo>
                    <a:pt x="1907" y="2059"/>
                  </a:lnTo>
                  <a:lnTo>
                    <a:pt x="1851" y="2103"/>
                  </a:lnTo>
                  <a:lnTo>
                    <a:pt x="1792" y="2144"/>
                  </a:lnTo>
                  <a:lnTo>
                    <a:pt x="1730" y="2181"/>
                  </a:lnTo>
                  <a:lnTo>
                    <a:pt x="1666" y="2214"/>
                  </a:lnTo>
                  <a:lnTo>
                    <a:pt x="1600" y="2243"/>
                  </a:lnTo>
                  <a:lnTo>
                    <a:pt x="1532" y="2268"/>
                  </a:lnTo>
                  <a:lnTo>
                    <a:pt x="1461" y="2289"/>
                  </a:lnTo>
                  <a:lnTo>
                    <a:pt x="1389" y="2306"/>
                  </a:lnTo>
                  <a:lnTo>
                    <a:pt x="1315" y="2318"/>
                  </a:lnTo>
                  <a:lnTo>
                    <a:pt x="1240" y="2325"/>
                  </a:lnTo>
                  <a:lnTo>
                    <a:pt x="1164" y="2328"/>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18" name="Freeform 9">
              <a:extLst>
                <a:ext uri="{FF2B5EF4-FFF2-40B4-BE49-F238E27FC236}">
                  <a16:creationId xmlns:a16="http://schemas.microsoft.com/office/drawing/2014/main" id="{D3AE2DE5-F4E0-478A-AB92-CD4D4A87A8C6}"/>
                </a:ext>
              </a:extLst>
            </p:cNvPr>
            <p:cNvSpPr>
              <a:spLocks/>
            </p:cNvSpPr>
            <p:nvPr/>
          </p:nvSpPr>
          <p:spPr bwMode="auto">
            <a:xfrm>
              <a:off x="849" y="9"/>
              <a:ext cx="2328" cy="2328"/>
            </a:xfrm>
            <a:custGeom>
              <a:avLst/>
              <a:gdLst>
                <a:gd name="T0" fmla="+- 0 852 849"/>
                <a:gd name="T1" fmla="*/ T0 w 2328"/>
                <a:gd name="T2" fmla="+- 0 1097 9"/>
                <a:gd name="T3" fmla="*/ 1097 h 2328"/>
                <a:gd name="T4" fmla="+- 0 871 849"/>
                <a:gd name="T5" fmla="*/ T4 w 2328"/>
                <a:gd name="T6" fmla="+- 0 948 9"/>
                <a:gd name="T7" fmla="*/ 948 h 2328"/>
                <a:gd name="T8" fmla="+- 0 909 849"/>
                <a:gd name="T9" fmla="*/ T8 w 2328"/>
                <a:gd name="T10" fmla="+- 0 805 9"/>
                <a:gd name="T11" fmla="*/ 805 h 2328"/>
                <a:gd name="T12" fmla="+- 0 963 849"/>
                <a:gd name="T13" fmla="*/ T12 w 2328"/>
                <a:gd name="T14" fmla="+- 0 671 9"/>
                <a:gd name="T15" fmla="*/ 671 h 2328"/>
                <a:gd name="T16" fmla="+- 0 1033 849"/>
                <a:gd name="T17" fmla="*/ T16 w 2328"/>
                <a:gd name="T18" fmla="+- 0 545 9"/>
                <a:gd name="T19" fmla="*/ 545 h 2328"/>
                <a:gd name="T20" fmla="+- 0 1118 849"/>
                <a:gd name="T21" fmla="*/ T20 w 2328"/>
                <a:gd name="T22" fmla="+- 0 429 9"/>
                <a:gd name="T23" fmla="*/ 429 h 2328"/>
                <a:gd name="T24" fmla="+- 0 1216 849"/>
                <a:gd name="T25" fmla="*/ T24 w 2328"/>
                <a:gd name="T26" fmla="+- 0 325 9"/>
                <a:gd name="T27" fmla="*/ 325 h 2328"/>
                <a:gd name="T28" fmla="+- 0 1326 849"/>
                <a:gd name="T29" fmla="*/ T28 w 2328"/>
                <a:gd name="T30" fmla="+- 0 234 9"/>
                <a:gd name="T31" fmla="*/ 234 h 2328"/>
                <a:gd name="T32" fmla="+- 0 1446 849"/>
                <a:gd name="T33" fmla="*/ T32 w 2328"/>
                <a:gd name="T34" fmla="+- 0 156 9"/>
                <a:gd name="T35" fmla="*/ 156 h 2328"/>
                <a:gd name="T36" fmla="+- 0 1577 849"/>
                <a:gd name="T37" fmla="*/ T36 w 2328"/>
                <a:gd name="T38" fmla="+- 0 94 9"/>
                <a:gd name="T39" fmla="*/ 94 h 2328"/>
                <a:gd name="T40" fmla="+- 0 1715 849"/>
                <a:gd name="T41" fmla="*/ T40 w 2328"/>
                <a:gd name="T42" fmla="+- 0 48 9"/>
                <a:gd name="T43" fmla="*/ 48 h 2328"/>
                <a:gd name="T44" fmla="+- 0 1861 849"/>
                <a:gd name="T45" fmla="*/ T44 w 2328"/>
                <a:gd name="T46" fmla="+- 0 19 9"/>
                <a:gd name="T47" fmla="*/ 19 h 2328"/>
                <a:gd name="T48" fmla="+- 0 2013 849"/>
                <a:gd name="T49" fmla="*/ T48 w 2328"/>
                <a:gd name="T50" fmla="+- 0 9 9"/>
                <a:gd name="T51" fmla="*/ 9 h 2328"/>
                <a:gd name="T52" fmla="+- 0 2164 849"/>
                <a:gd name="T53" fmla="*/ T52 w 2328"/>
                <a:gd name="T54" fmla="+- 0 19 9"/>
                <a:gd name="T55" fmla="*/ 19 h 2328"/>
                <a:gd name="T56" fmla="+- 0 2310 849"/>
                <a:gd name="T57" fmla="*/ T56 w 2328"/>
                <a:gd name="T58" fmla="+- 0 48 9"/>
                <a:gd name="T59" fmla="*/ 48 h 2328"/>
                <a:gd name="T60" fmla="+- 0 2449 849"/>
                <a:gd name="T61" fmla="*/ T60 w 2328"/>
                <a:gd name="T62" fmla="+- 0 94 9"/>
                <a:gd name="T63" fmla="*/ 94 h 2328"/>
                <a:gd name="T64" fmla="+- 0 2579 849"/>
                <a:gd name="T65" fmla="*/ T64 w 2328"/>
                <a:gd name="T66" fmla="+- 0 156 9"/>
                <a:gd name="T67" fmla="*/ 156 h 2328"/>
                <a:gd name="T68" fmla="+- 0 2700 849"/>
                <a:gd name="T69" fmla="*/ T68 w 2328"/>
                <a:gd name="T70" fmla="+- 0 234 9"/>
                <a:gd name="T71" fmla="*/ 234 h 2328"/>
                <a:gd name="T72" fmla="+- 0 2810 849"/>
                <a:gd name="T73" fmla="*/ T72 w 2328"/>
                <a:gd name="T74" fmla="+- 0 325 9"/>
                <a:gd name="T75" fmla="*/ 325 h 2328"/>
                <a:gd name="T76" fmla="+- 0 2908 849"/>
                <a:gd name="T77" fmla="*/ T76 w 2328"/>
                <a:gd name="T78" fmla="+- 0 429 9"/>
                <a:gd name="T79" fmla="*/ 429 h 2328"/>
                <a:gd name="T80" fmla="+- 0 2992 849"/>
                <a:gd name="T81" fmla="*/ T80 w 2328"/>
                <a:gd name="T82" fmla="+- 0 545 9"/>
                <a:gd name="T83" fmla="*/ 545 h 2328"/>
                <a:gd name="T84" fmla="+- 0 3063 849"/>
                <a:gd name="T85" fmla="*/ T84 w 2328"/>
                <a:gd name="T86" fmla="+- 0 671 9"/>
                <a:gd name="T87" fmla="*/ 671 h 2328"/>
                <a:gd name="T88" fmla="+- 0 3117 849"/>
                <a:gd name="T89" fmla="*/ T88 w 2328"/>
                <a:gd name="T90" fmla="+- 0 805 9"/>
                <a:gd name="T91" fmla="*/ 805 h 2328"/>
                <a:gd name="T92" fmla="+- 0 3155 849"/>
                <a:gd name="T93" fmla="*/ T92 w 2328"/>
                <a:gd name="T94" fmla="+- 0 948 9"/>
                <a:gd name="T95" fmla="*/ 948 h 2328"/>
                <a:gd name="T96" fmla="+- 0 3174 849"/>
                <a:gd name="T97" fmla="*/ T96 w 2328"/>
                <a:gd name="T98" fmla="+- 0 1097 9"/>
                <a:gd name="T99" fmla="*/ 1097 h 2328"/>
                <a:gd name="T100" fmla="+- 0 3174 849"/>
                <a:gd name="T101" fmla="*/ T100 w 2328"/>
                <a:gd name="T102" fmla="+- 0 1250 9"/>
                <a:gd name="T103" fmla="*/ 1250 h 2328"/>
                <a:gd name="T104" fmla="+- 0 3155 849"/>
                <a:gd name="T105" fmla="*/ T104 w 2328"/>
                <a:gd name="T106" fmla="+- 0 1398 9"/>
                <a:gd name="T107" fmla="*/ 1398 h 2328"/>
                <a:gd name="T108" fmla="+- 0 3117 849"/>
                <a:gd name="T109" fmla="*/ T108 w 2328"/>
                <a:gd name="T110" fmla="+- 0 1541 9"/>
                <a:gd name="T111" fmla="*/ 1541 h 2328"/>
                <a:gd name="T112" fmla="+- 0 3063 849"/>
                <a:gd name="T113" fmla="*/ T112 w 2328"/>
                <a:gd name="T114" fmla="+- 0 1675 9"/>
                <a:gd name="T115" fmla="*/ 1675 h 2328"/>
                <a:gd name="T116" fmla="+- 0 2992 849"/>
                <a:gd name="T117" fmla="*/ T116 w 2328"/>
                <a:gd name="T118" fmla="+- 0 1801 9"/>
                <a:gd name="T119" fmla="*/ 1801 h 2328"/>
                <a:gd name="T120" fmla="+- 0 2908 849"/>
                <a:gd name="T121" fmla="*/ T120 w 2328"/>
                <a:gd name="T122" fmla="+- 0 1917 9"/>
                <a:gd name="T123" fmla="*/ 1917 h 2328"/>
                <a:gd name="T124" fmla="+- 0 2810 849"/>
                <a:gd name="T125" fmla="*/ T124 w 2328"/>
                <a:gd name="T126" fmla="+- 0 2021 9"/>
                <a:gd name="T127" fmla="*/ 2021 h 2328"/>
                <a:gd name="T128" fmla="+- 0 2700 849"/>
                <a:gd name="T129" fmla="*/ T128 w 2328"/>
                <a:gd name="T130" fmla="+- 0 2112 9"/>
                <a:gd name="T131" fmla="*/ 2112 h 2328"/>
                <a:gd name="T132" fmla="+- 0 2579 849"/>
                <a:gd name="T133" fmla="*/ T132 w 2328"/>
                <a:gd name="T134" fmla="+- 0 2190 9"/>
                <a:gd name="T135" fmla="*/ 2190 h 2328"/>
                <a:gd name="T136" fmla="+- 0 2449 849"/>
                <a:gd name="T137" fmla="*/ T136 w 2328"/>
                <a:gd name="T138" fmla="+- 0 2252 9"/>
                <a:gd name="T139" fmla="*/ 2252 h 2328"/>
                <a:gd name="T140" fmla="+- 0 2310 849"/>
                <a:gd name="T141" fmla="*/ T140 w 2328"/>
                <a:gd name="T142" fmla="+- 0 2298 9"/>
                <a:gd name="T143" fmla="*/ 2298 h 2328"/>
                <a:gd name="T144" fmla="+- 0 2164 849"/>
                <a:gd name="T145" fmla="*/ T144 w 2328"/>
                <a:gd name="T146" fmla="+- 0 2327 9"/>
                <a:gd name="T147" fmla="*/ 2327 h 2328"/>
                <a:gd name="T148" fmla="+- 0 2013 849"/>
                <a:gd name="T149" fmla="*/ T148 w 2328"/>
                <a:gd name="T150" fmla="+- 0 2337 9"/>
                <a:gd name="T151" fmla="*/ 2337 h 2328"/>
                <a:gd name="T152" fmla="+- 0 1861 849"/>
                <a:gd name="T153" fmla="*/ T152 w 2328"/>
                <a:gd name="T154" fmla="+- 0 2327 9"/>
                <a:gd name="T155" fmla="*/ 2327 h 2328"/>
                <a:gd name="T156" fmla="+- 0 1715 849"/>
                <a:gd name="T157" fmla="*/ T156 w 2328"/>
                <a:gd name="T158" fmla="+- 0 2298 9"/>
                <a:gd name="T159" fmla="*/ 2298 h 2328"/>
                <a:gd name="T160" fmla="+- 0 1577 849"/>
                <a:gd name="T161" fmla="*/ T160 w 2328"/>
                <a:gd name="T162" fmla="+- 0 2252 9"/>
                <a:gd name="T163" fmla="*/ 2252 h 2328"/>
                <a:gd name="T164" fmla="+- 0 1446 849"/>
                <a:gd name="T165" fmla="*/ T164 w 2328"/>
                <a:gd name="T166" fmla="+- 0 2190 9"/>
                <a:gd name="T167" fmla="*/ 2190 h 2328"/>
                <a:gd name="T168" fmla="+- 0 1326 849"/>
                <a:gd name="T169" fmla="*/ T168 w 2328"/>
                <a:gd name="T170" fmla="+- 0 2112 9"/>
                <a:gd name="T171" fmla="*/ 2112 h 2328"/>
                <a:gd name="T172" fmla="+- 0 1216 849"/>
                <a:gd name="T173" fmla="*/ T172 w 2328"/>
                <a:gd name="T174" fmla="+- 0 2021 9"/>
                <a:gd name="T175" fmla="*/ 2021 h 2328"/>
                <a:gd name="T176" fmla="+- 0 1118 849"/>
                <a:gd name="T177" fmla="*/ T176 w 2328"/>
                <a:gd name="T178" fmla="+- 0 1917 9"/>
                <a:gd name="T179" fmla="*/ 1917 h 2328"/>
                <a:gd name="T180" fmla="+- 0 1033 849"/>
                <a:gd name="T181" fmla="*/ T180 w 2328"/>
                <a:gd name="T182" fmla="+- 0 1801 9"/>
                <a:gd name="T183" fmla="*/ 1801 h 2328"/>
                <a:gd name="T184" fmla="+- 0 963 849"/>
                <a:gd name="T185" fmla="*/ T184 w 2328"/>
                <a:gd name="T186" fmla="+- 0 1675 9"/>
                <a:gd name="T187" fmla="*/ 1675 h 2328"/>
                <a:gd name="T188" fmla="+- 0 909 849"/>
                <a:gd name="T189" fmla="*/ T188 w 2328"/>
                <a:gd name="T190" fmla="+- 0 1541 9"/>
                <a:gd name="T191" fmla="*/ 1541 h 2328"/>
                <a:gd name="T192" fmla="+- 0 871 849"/>
                <a:gd name="T193" fmla="*/ T192 w 2328"/>
                <a:gd name="T194" fmla="+- 0 1398 9"/>
                <a:gd name="T195" fmla="*/ 1398 h 2328"/>
                <a:gd name="T196" fmla="+- 0 852 849"/>
                <a:gd name="T197" fmla="*/ T196 w 2328"/>
                <a:gd name="T198" fmla="+- 0 1250 9"/>
                <a:gd name="T199" fmla="*/ 1250 h 23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Lst>
              <a:rect l="0" t="0" r="r" b="b"/>
              <a:pathLst>
                <a:path w="2328" h="2328">
                  <a:moveTo>
                    <a:pt x="0" y="1164"/>
                  </a:moveTo>
                  <a:lnTo>
                    <a:pt x="3" y="1088"/>
                  </a:lnTo>
                  <a:lnTo>
                    <a:pt x="10" y="1012"/>
                  </a:lnTo>
                  <a:lnTo>
                    <a:pt x="22" y="939"/>
                  </a:lnTo>
                  <a:lnTo>
                    <a:pt x="39" y="867"/>
                  </a:lnTo>
                  <a:lnTo>
                    <a:pt x="60" y="796"/>
                  </a:lnTo>
                  <a:lnTo>
                    <a:pt x="85" y="728"/>
                  </a:lnTo>
                  <a:lnTo>
                    <a:pt x="114" y="662"/>
                  </a:lnTo>
                  <a:lnTo>
                    <a:pt x="147" y="598"/>
                  </a:lnTo>
                  <a:lnTo>
                    <a:pt x="184" y="536"/>
                  </a:lnTo>
                  <a:lnTo>
                    <a:pt x="225" y="477"/>
                  </a:lnTo>
                  <a:lnTo>
                    <a:pt x="269" y="420"/>
                  </a:lnTo>
                  <a:lnTo>
                    <a:pt x="316" y="367"/>
                  </a:lnTo>
                  <a:lnTo>
                    <a:pt x="367" y="316"/>
                  </a:lnTo>
                  <a:lnTo>
                    <a:pt x="420" y="269"/>
                  </a:lnTo>
                  <a:lnTo>
                    <a:pt x="477" y="225"/>
                  </a:lnTo>
                  <a:lnTo>
                    <a:pt x="536" y="184"/>
                  </a:lnTo>
                  <a:lnTo>
                    <a:pt x="597" y="147"/>
                  </a:lnTo>
                  <a:lnTo>
                    <a:pt x="661" y="114"/>
                  </a:lnTo>
                  <a:lnTo>
                    <a:pt x="728" y="85"/>
                  </a:lnTo>
                  <a:lnTo>
                    <a:pt x="796" y="60"/>
                  </a:lnTo>
                  <a:lnTo>
                    <a:pt x="866" y="39"/>
                  </a:lnTo>
                  <a:lnTo>
                    <a:pt x="938" y="22"/>
                  </a:lnTo>
                  <a:lnTo>
                    <a:pt x="1012" y="10"/>
                  </a:lnTo>
                  <a:lnTo>
                    <a:pt x="1087" y="3"/>
                  </a:lnTo>
                  <a:lnTo>
                    <a:pt x="1164" y="0"/>
                  </a:lnTo>
                  <a:lnTo>
                    <a:pt x="1240" y="3"/>
                  </a:lnTo>
                  <a:lnTo>
                    <a:pt x="1315" y="10"/>
                  </a:lnTo>
                  <a:lnTo>
                    <a:pt x="1389" y="22"/>
                  </a:lnTo>
                  <a:lnTo>
                    <a:pt x="1461" y="39"/>
                  </a:lnTo>
                  <a:lnTo>
                    <a:pt x="1532" y="60"/>
                  </a:lnTo>
                  <a:lnTo>
                    <a:pt x="1600" y="85"/>
                  </a:lnTo>
                  <a:lnTo>
                    <a:pt x="1666" y="114"/>
                  </a:lnTo>
                  <a:lnTo>
                    <a:pt x="1730" y="147"/>
                  </a:lnTo>
                  <a:lnTo>
                    <a:pt x="1792" y="184"/>
                  </a:lnTo>
                  <a:lnTo>
                    <a:pt x="1851" y="225"/>
                  </a:lnTo>
                  <a:lnTo>
                    <a:pt x="1907" y="269"/>
                  </a:lnTo>
                  <a:lnTo>
                    <a:pt x="1961" y="316"/>
                  </a:lnTo>
                  <a:lnTo>
                    <a:pt x="2011" y="367"/>
                  </a:lnTo>
                  <a:lnTo>
                    <a:pt x="2059" y="420"/>
                  </a:lnTo>
                  <a:lnTo>
                    <a:pt x="2103" y="477"/>
                  </a:lnTo>
                  <a:lnTo>
                    <a:pt x="2143" y="536"/>
                  </a:lnTo>
                  <a:lnTo>
                    <a:pt x="2180" y="598"/>
                  </a:lnTo>
                  <a:lnTo>
                    <a:pt x="2214" y="662"/>
                  </a:lnTo>
                  <a:lnTo>
                    <a:pt x="2243" y="728"/>
                  </a:lnTo>
                  <a:lnTo>
                    <a:pt x="2268" y="796"/>
                  </a:lnTo>
                  <a:lnTo>
                    <a:pt x="2289" y="867"/>
                  </a:lnTo>
                  <a:lnTo>
                    <a:pt x="2306" y="939"/>
                  </a:lnTo>
                  <a:lnTo>
                    <a:pt x="2318" y="1012"/>
                  </a:lnTo>
                  <a:lnTo>
                    <a:pt x="2325" y="1088"/>
                  </a:lnTo>
                  <a:lnTo>
                    <a:pt x="2327" y="1164"/>
                  </a:lnTo>
                  <a:lnTo>
                    <a:pt x="2325" y="1241"/>
                  </a:lnTo>
                  <a:lnTo>
                    <a:pt x="2318" y="1316"/>
                  </a:lnTo>
                  <a:lnTo>
                    <a:pt x="2306" y="1389"/>
                  </a:lnTo>
                  <a:lnTo>
                    <a:pt x="2289" y="1462"/>
                  </a:lnTo>
                  <a:lnTo>
                    <a:pt x="2268" y="1532"/>
                  </a:lnTo>
                  <a:lnTo>
                    <a:pt x="2243" y="1600"/>
                  </a:lnTo>
                  <a:lnTo>
                    <a:pt x="2214" y="1666"/>
                  </a:lnTo>
                  <a:lnTo>
                    <a:pt x="2180" y="1730"/>
                  </a:lnTo>
                  <a:lnTo>
                    <a:pt x="2143" y="1792"/>
                  </a:lnTo>
                  <a:lnTo>
                    <a:pt x="2103" y="1851"/>
                  </a:lnTo>
                  <a:lnTo>
                    <a:pt x="2059" y="1908"/>
                  </a:lnTo>
                  <a:lnTo>
                    <a:pt x="2011" y="1961"/>
                  </a:lnTo>
                  <a:lnTo>
                    <a:pt x="1961" y="2012"/>
                  </a:lnTo>
                  <a:lnTo>
                    <a:pt x="1907" y="2059"/>
                  </a:lnTo>
                  <a:lnTo>
                    <a:pt x="1851" y="2103"/>
                  </a:lnTo>
                  <a:lnTo>
                    <a:pt x="1792" y="2144"/>
                  </a:lnTo>
                  <a:lnTo>
                    <a:pt x="1730" y="2181"/>
                  </a:lnTo>
                  <a:lnTo>
                    <a:pt x="1666" y="2214"/>
                  </a:lnTo>
                  <a:lnTo>
                    <a:pt x="1600" y="2243"/>
                  </a:lnTo>
                  <a:lnTo>
                    <a:pt x="1532" y="2268"/>
                  </a:lnTo>
                  <a:lnTo>
                    <a:pt x="1461" y="2289"/>
                  </a:lnTo>
                  <a:lnTo>
                    <a:pt x="1389" y="2306"/>
                  </a:lnTo>
                  <a:lnTo>
                    <a:pt x="1315" y="2318"/>
                  </a:lnTo>
                  <a:lnTo>
                    <a:pt x="1240" y="2325"/>
                  </a:lnTo>
                  <a:lnTo>
                    <a:pt x="1164" y="2328"/>
                  </a:lnTo>
                  <a:lnTo>
                    <a:pt x="1087" y="2325"/>
                  </a:lnTo>
                  <a:lnTo>
                    <a:pt x="1012" y="2318"/>
                  </a:lnTo>
                  <a:lnTo>
                    <a:pt x="938" y="2306"/>
                  </a:lnTo>
                  <a:lnTo>
                    <a:pt x="866" y="2289"/>
                  </a:lnTo>
                  <a:lnTo>
                    <a:pt x="796" y="2268"/>
                  </a:lnTo>
                  <a:lnTo>
                    <a:pt x="728" y="2243"/>
                  </a:lnTo>
                  <a:lnTo>
                    <a:pt x="661" y="2214"/>
                  </a:lnTo>
                  <a:lnTo>
                    <a:pt x="597" y="2181"/>
                  </a:lnTo>
                  <a:lnTo>
                    <a:pt x="536" y="2144"/>
                  </a:lnTo>
                  <a:lnTo>
                    <a:pt x="477" y="2103"/>
                  </a:lnTo>
                  <a:lnTo>
                    <a:pt x="420" y="2059"/>
                  </a:lnTo>
                  <a:lnTo>
                    <a:pt x="367" y="2012"/>
                  </a:lnTo>
                  <a:lnTo>
                    <a:pt x="316" y="1961"/>
                  </a:lnTo>
                  <a:lnTo>
                    <a:pt x="269" y="1908"/>
                  </a:lnTo>
                  <a:lnTo>
                    <a:pt x="225" y="1851"/>
                  </a:lnTo>
                  <a:lnTo>
                    <a:pt x="184" y="1792"/>
                  </a:lnTo>
                  <a:lnTo>
                    <a:pt x="147" y="1730"/>
                  </a:lnTo>
                  <a:lnTo>
                    <a:pt x="114" y="1666"/>
                  </a:lnTo>
                  <a:lnTo>
                    <a:pt x="85" y="1600"/>
                  </a:lnTo>
                  <a:lnTo>
                    <a:pt x="60" y="1532"/>
                  </a:lnTo>
                  <a:lnTo>
                    <a:pt x="39" y="1462"/>
                  </a:lnTo>
                  <a:lnTo>
                    <a:pt x="22" y="1389"/>
                  </a:lnTo>
                  <a:lnTo>
                    <a:pt x="10" y="1316"/>
                  </a:lnTo>
                  <a:lnTo>
                    <a:pt x="3" y="1241"/>
                  </a:lnTo>
                  <a:lnTo>
                    <a:pt x="0" y="1164"/>
                  </a:lnTo>
                  <a:close/>
                </a:path>
              </a:pathLst>
            </a:custGeom>
            <a:noFill/>
            <a:ln w="11947">
              <a:solidFill>
                <a:srgbClr val="97D449"/>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9" name="Freeform 8">
              <a:extLst>
                <a:ext uri="{FF2B5EF4-FFF2-40B4-BE49-F238E27FC236}">
                  <a16:creationId xmlns:a16="http://schemas.microsoft.com/office/drawing/2014/main" id="{F6A0C496-9211-40CC-873A-500D32B4EEF1}"/>
                </a:ext>
              </a:extLst>
            </p:cNvPr>
            <p:cNvSpPr>
              <a:spLocks/>
            </p:cNvSpPr>
            <p:nvPr/>
          </p:nvSpPr>
          <p:spPr bwMode="auto">
            <a:xfrm>
              <a:off x="1689" y="1464"/>
              <a:ext cx="2328" cy="2328"/>
            </a:xfrm>
            <a:custGeom>
              <a:avLst/>
              <a:gdLst>
                <a:gd name="T0" fmla="+- 0 2776 1689"/>
                <a:gd name="T1" fmla="*/ T0 w 2328"/>
                <a:gd name="T2" fmla="+- 0 3789 1464"/>
                <a:gd name="T3" fmla="*/ 3789 h 2328"/>
                <a:gd name="T4" fmla="+- 0 2627 1689"/>
                <a:gd name="T5" fmla="*/ T4 w 2328"/>
                <a:gd name="T6" fmla="+- 0 3769 1464"/>
                <a:gd name="T7" fmla="*/ 3769 h 2328"/>
                <a:gd name="T8" fmla="+- 0 2485 1689"/>
                <a:gd name="T9" fmla="*/ T8 w 2328"/>
                <a:gd name="T10" fmla="+- 0 3732 1464"/>
                <a:gd name="T11" fmla="*/ 3732 h 2328"/>
                <a:gd name="T12" fmla="+- 0 2350 1689"/>
                <a:gd name="T13" fmla="*/ T12 w 2328"/>
                <a:gd name="T14" fmla="+- 0 3677 1464"/>
                <a:gd name="T15" fmla="*/ 3677 h 2328"/>
                <a:gd name="T16" fmla="+- 0 2224 1689"/>
                <a:gd name="T17" fmla="*/ T16 w 2328"/>
                <a:gd name="T18" fmla="+- 0 3607 1464"/>
                <a:gd name="T19" fmla="*/ 3607 h 2328"/>
                <a:gd name="T20" fmla="+- 0 2109 1689"/>
                <a:gd name="T21" fmla="*/ T20 w 2328"/>
                <a:gd name="T22" fmla="+- 0 3523 1464"/>
                <a:gd name="T23" fmla="*/ 3523 h 2328"/>
                <a:gd name="T24" fmla="+- 0 2005 1689"/>
                <a:gd name="T25" fmla="*/ T24 w 2328"/>
                <a:gd name="T26" fmla="+- 0 3425 1464"/>
                <a:gd name="T27" fmla="*/ 3425 h 2328"/>
                <a:gd name="T28" fmla="+- 0 1913 1689"/>
                <a:gd name="T29" fmla="*/ T28 w 2328"/>
                <a:gd name="T30" fmla="+- 0 3315 1464"/>
                <a:gd name="T31" fmla="*/ 3315 h 2328"/>
                <a:gd name="T32" fmla="+- 0 1836 1689"/>
                <a:gd name="T33" fmla="*/ T32 w 2328"/>
                <a:gd name="T34" fmla="+- 0 3194 1464"/>
                <a:gd name="T35" fmla="*/ 3194 h 2328"/>
                <a:gd name="T36" fmla="+- 0 1773 1689"/>
                <a:gd name="T37" fmla="*/ T36 w 2328"/>
                <a:gd name="T38" fmla="+- 0 3064 1464"/>
                <a:gd name="T39" fmla="*/ 3064 h 2328"/>
                <a:gd name="T40" fmla="+- 0 1727 1689"/>
                <a:gd name="T41" fmla="*/ T40 w 2328"/>
                <a:gd name="T42" fmla="+- 0 2925 1464"/>
                <a:gd name="T43" fmla="*/ 2925 h 2328"/>
                <a:gd name="T44" fmla="+- 0 1699 1689"/>
                <a:gd name="T45" fmla="*/ T44 w 2328"/>
                <a:gd name="T46" fmla="+- 0 2779 1464"/>
                <a:gd name="T47" fmla="*/ 2779 h 2328"/>
                <a:gd name="T48" fmla="+- 0 1689 1689"/>
                <a:gd name="T49" fmla="*/ T48 w 2328"/>
                <a:gd name="T50" fmla="+- 0 2628 1464"/>
                <a:gd name="T51" fmla="*/ 2628 h 2328"/>
                <a:gd name="T52" fmla="+- 0 1699 1689"/>
                <a:gd name="T53" fmla="*/ T52 w 2328"/>
                <a:gd name="T54" fmla="+- 0 2476 1464"/>
                <a:gd name="T55" fmla="*/ 2476 h 2328"/>
                <a:gd name="T56" fmla="+- 0 1727 1689"/>
                <a:gd name="T57" fmla="*/ T56 w 2328"/>
                <a:gd name="T58" fmla="+- 0 2330 1464"/>
                <a:gd name="T59" fmla="*/ 2330 h 2328"/>
                <a:gd name="T60" fmla="+- 0 1773 1689"/>
                <a:gd name="T61" fmla="*/ T60 w 2328"/>
                <a:gd name="T62" fmla="+- 0 2191 1464"/>
                <a:gd name="T63" fmla="*/ 2191 h 2328"/>
                <a:gd name="T64" fmla="+- 0 1836 1689"/>
                <a:gd name="T65" fmla="*/ T64 w 2328"/>
                <a:gd name="T66" fmla="+- 0 2061 1464"/>
                <a:gd name="T67" fmla="*/ 2061 h 2328"/>
                <a:gd name="T68" fmla="+- 0 1913 1689"/>
                <a:gd name="T69" fmla="*/ T68 w 2328"/>
                <a:gd name="T70" fmla="+- 0 1940 1464"/>
                <a:gd name="T71" fmla="*/ 1940 h 2328"/>
                <a:gd name="T72" fmla="+- 0 2005 1689"/>
                <a:gd name="T73" fmla="*/ T72 w 2328"/>
                <a:gd name="T74" fmla="+- 0 1830 1464"/>
                <a:gd name="T75" fmla="*/ 1830 h 2328"/>
                <a:gd name="T76" fmla="+- 0 2109 1689"/>
                <a:gd name="T77" fmla="*/ T76 w 2328"/>
                <a:gd name="T78" fmla="+- 0 1732 1464"/>
                <a:gd name="T79" fmla="*/ 1732 h 2328"/>
                <a:gd name="T80" fmla="+- 0 2224 1689"/>
                <a:gd name="T81" fmla="*/ T80 w 2328"/>
                <a:gd name="T82" fmla="+- 0 1648 1464"/>
                <a:gd name="T83" fmla="*/ 1648 h 2328"/>
                <a:gd name="T84" fmla="+- 0 2350 1689"/>
                <a:gd name="T85" fmla="*/ T84 w 2328"/>
                <a:gd name="T86" fmla="+- 0 1578 1464"/>
                <a:gd name="T87" fmla="*/ 1578 h 2328"/>
                <a:gd name="T88" fmla="+- 0 2485 1689"/>
                <a:gd name="T89" fmla="*/ T88 w 2328"/>
                <a:gd name="T90" fmla="+- 0 1523 1464"/>
                <a:gd name="T91" fmla="*/ 1523 h 2328"/>
                <a:gd name="T92" fmla="+- 0 2627 1689"/>
                <a:gd name="T93" fmla="*/ T92 w 2328"/>
                <a:gd name="T94" fmla="+- 0 1486 1464"/>
                <a:gd name="T95" fmla="*/ 1486 h 2328"/>
                <a:gd name="T96" fmla="+- 0 2776 1689"/>
                <a:gd name="T97" fmla="*/ T96 w 2328"/>
                <a:gd name="T98" fmla="+- 0 1466 1464"/>
                <a:gd name="T99" fmla="*/ 1466 h 2328"/>
                <a:gd name="T100" fmla="+- 0 2929 1689"/>
                <a:gd name="T101" fmla="*/ T100 w 2328"/>
                <a:gd name="T102" fmla="+- 0 1466 1464"/>
                <a:gd name="T103" fmla="*/ 1466 h 2328"/>
                <a:gd name="T104" fmla="+- 0 3078 1689"/>
                <a:gd name="T105" fmla="*/ T104 w 2328"/>
                <a:gd name="T106" fmla="+- 0 1486 1464"/>
                <a:gd name="T107" fmla="*/ 1486 h 2328"/>
                <a:gd name="T108" fmla="+- 0 3220 1689"/>
                <a:gd name="T109" fmla="*/ T108 w 2328"/>
                <a:gd name="T110" fmla="+- 0 1523 1464"/>
                <a:gd name="T111" fmla="*/ 1523 h 2328"/>
                <a:gd name="T112" fmla="+- 0 3355 1689"/>
                <a:gd name="T113" fmla="*/ T112 w 2328"/>
                <a:gd name="T114" fmla="+- 0 1578 1464"/>
                <a:gd name="T115" fmla="*/ 1578 h 2328"/>
                <a:gd name="T116" fmla="+- 0 3481 1689"/>
                <a:gd name="T117" fmla="*/ T116 w 2328"/>
                <a:gd name="T118" fmla="+- 0 1648 1464"/>
                <a:gd name="T119" fmla="*/ 1648 h 2328"/>
                <a:gd name="T120" fmla="+- 0 3596 1689"/>
                <a:gd name="T121" fmla="*/ T120 w 2328"/>
                <a:gd name="T122" fmla="+- 0 1732 1464"/>
                <a:gd name="T123" fmla="*/ 1732 h 2328"/>
                <a:gd name="T124" fmla="+- 0 3700 1689"/>
                <a:gd name="T125" fmla="*/ T124 w 2328"/>
                <a:gd name="T126" fmla="+- 0 1830 1464"/>
                <a:gd name="T127" fmla="*/ 1830 h 2328"/>
                <a:gd name="T128" fmla="+- 0 3792 1689"/>
                <a:gd name="T129" fmla="*/ T128 w 2328"/>
                <a:gd name="T130" fmla="+- 0 1940 1464"/>
                <a:gd name="T131" fmla="*/ 1940 h 2328"/>
                <a:gd name="T132" fmla="+- 0 3869 1689"/>
                <a:gd name="T133" fmla="*/ T132 w 2328"/>
                <a:gd name="T134" fmla="+- 0 2061 1464"/>
                <a:gd name="T135" fmla="*/ 2061 h 2328"/>
                <a:gd name="T136" fmla="+- 0 3932 1689"/>
                <a:gd name="T137" fmla="*/ T136 w 2328"/>
                <a:gd name="T138" fmla="+- 0 2191 1464"/>
                <a:gd name="T139" fmla="*/ 2191 h 2328"/>
                <a:gd name="T140" fmla="+- 0 3978 1689"/>
                <a:gd name="T141" fmla="*/ T140 w 2328"/>
                <a:gd name="T142" fmla="+- 0 2330 1464"/>
                <a:gd name="T143" fmla="*/ 2330 h 2328"/>
                <a:gd name="T144" fmla="+- 0 4006 1689"/>
                <a:gd name="T145" fmla="*/ T144 w 2328"/>
                <a:gd name="T146" fmla="+- 0 2476 1464"/>
                <a:gd name="T147" fmla="*/ 2476 h 2328"/>
                <a:gd name="T148" fmla="+- 0 4016 1689"/>
                <a:gd name="T149" fmla="*/ T148 w 2328"/>
                <a:gd name="T150" fmla="+- 0 2628 1464"/>
                <a:gd name="T151" fmla="*/ 2628 h 2328"/>
                <a:gd name="T152" fmla="+- 0 4006 1689"/>
                <a:gd name="T153" fmla="*/ T152 w 2328"/>
                <a:gd name="T154" fmla="+- 0 2779 1464"/>
                <a:gd name="T155" fmla="*/ 2779 h 2328"/>
                <a:gd name="T156" fmla="+- 0 3978 1689"/>
                <a:gd name="T157" fmla="*/ T156 w 2328"/>
                <a:gd name="T158" fmla="+- 0 2925 1464"/>
                <a:gd name="T159" fmla="*/ 2925 h 2328"/>
                <a:gd name="T160" fmla="+- 0 3932 1689"/>
                <a:gd name="T161" fmla="*/ T160 w 2328"/>
                <a:gd name="T162" fmla="+- 0 3064 1464"/>
                <a:gd name="T163" fmla="*/ 3064 h 2328"/>
                <a:gd name="T164" fmla="+- 0 3869 1689"/>
                <a:gd name="T165" fmla="*/ T164 w 2328"/>
                <a:gd name="T166" fmla="+- 0 3194 1464"/>
                <a:gd name="T167" fmla="*/ 3194 h 2328"/>
                <a:gd name="T168" fmla="+- 0 3792 1689"/>
                <a:gd name="T169" fmla="*/ T168 w 2328"/>
                <a:gd name="T170" fmla="+- 0 3315 1464"/>
                <a:gd name="T171" fmla="*/ 3315 h 2328"/>
                <a:gd name="T172" fmla="+- 0 3700 1689"/>
                <a:gd name="T173" fmla="*/ T172 w 2328"/>
                <a:gd name="T174" fmla="+- 0 3425 1464"/>
                <a:gd name="T175" fmla="*/ 3425 h 2328"/>
                <a:gd name="T176" fmla="+- 0 3596 1689"/>
                <a:gd name="T177" fmla="*/ T176 w 2328"/>
                <a:gd name="T178" fmla="+- 0 3523 1464"/>
                <a:gd name="T179" fmla="*/ 3523 h 2328"/>
                <a:gd name="T180" fmla="+- 0 3481 1689"/>
                <a:gd name="T181" fmla="*/ T180 w 2328"/>
                <a:gd name="T182" fmla="+- 0 3607 1464"/>
                <a:gd name="T183" fmla="*/ 3607 h 2328"/>
                <a:gd name="T184" fmla="+- 0 3355 1689"/>
                <a:gd name="T185" fmla="*/ T184 w 2328"/>
                <a:gd name="T186" fmla="+- 0 3677 1464"/>
                <a:gd name="T187" fmla="*/ 3677 h 2328"/>
                <a:gd name="T188" fmla="+- 0 3220 1689"/>
                <a:gd name="T189" fmla="*/ T188 w 2328"/>
                <a:gd name="T190" fmla="+- 0 3732 1464"/>
                <a:gd name="T191" fmla="*/ 3732 h 2328"/>
                <a:gd name="T192" fmla="+- 0 3078 1689"/>
                <a:gd name="T193" fmla="*/ T192 w 2328"/>
                <a:gd name="T194" fmla="+- 0 3769 1464"/>
                <a:gd name="T195" fmla="*/ 3769 h 2328"/>
                <a:gd name="T196" fmla="+- 0 2929 1689"/>
                <a:gd name="T197" fmla="*/ T196 w 2328"/>
                <a:gd name="T198" fmla="+- 0 3789 1464"/>
                <a:gd name="T199" fmla="*/ 3789 h 23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Lst>
              <a:rect l="0" t="0" r="r" b="b"/>
              <a:pathLst>
                <a:path w="2328" h="2328">
                  <a:moveTo>
                    <a:pt x="1163" y="2327"/>
                  </a:moveTo>
                  <a:lnTo>
                    <a:pt x="1087" y="2325"/>
                  </a:lnTo>
                  <a:lnTo>
                    <a:pt x="1012" y="2317"/>
                  </a:lnTo>
                  <a:lnTo>
                    <a:pt x="938" y="2305"/>
                  </a:lnTo>
                  <a:lnTo>
                    <a:pt x="866" y="2289"/>
                  </a:lnTo>
                  <a:lnTo>
                    <a:pt x="796" y="2268"/>
                  </a:lnTo>
                  <a:lnTo>
                    <a:pt x="727" y="2243"/>
                  </a:lnTo>
                  <a:lnTo>
                    <a:pt x="661" y="2213"/>
                  </a:lnTo>
                  <a:lnTo>
                    <a:pt x="597" y="2180"/>
                  </a:lnTo>
                  <a:lnTo>
                    <a:pt x="535" y="2143"/>
                  </a:lnTo>
                  <a:lnTo>
                    <a:pt x="476" y="2103"/>
                  </a:lnTo>
                  <a:lnTo>
                    <a:pt x="420" y="2059"/>
                  </a:lnTo>
                  <a:lnTo>
                    <a:pt x="366" y="2011"/>
                  </a:lnTo>
                  <a:lnTo>
                    <a:pt x="316" y="1961"/>
                  </a:lnTo>
                  <a:lnTo>
                    <a:pt x="268" y="1907"/>
                  </a:lnTo>
                  <a:lnTo>
                    <a:pt x="224" y="1851"/>
                  </a:lnTo>
                  <a:lnTo>
                    <a:pt x="184" y="1792"/>
                  </a:lnTo>
                  <a:lnTo>
                    <a:pt x="147" y="1730"/>
                  </a:lnTo>
                  <a:lnTo>
                    <a:pt x="114" y="1666"/>
                  </a:lnTo>
                  <a:lnTo>
                    <a:pt x="84" y="1600"/>
                  </a:lnTo>
                  <a:lnTo>
                    <a:pt x="59" y="1531"/>
                  </a:lnTo>
                  <a:lnTo>
                    <a:pt x="38" y="1461"/>
                  </a:lnTo>
                  <a:lnTo>
                    <a:pt x="22" y="1389"/>
                  </a:lnTo>
                  <a:lnTo>
                    <a:pt x="10" y="1315"/>
                  </a:lnTo>
                  <a:lnTo>
                    <a:pt x="2" y="1240"/>
                  </a:lnTo>
                  <a:lnTo>
                    <a:pt x="0" y="1164"/>
                  </a:lnTo>
                  <a:lnTo>
                    <a:pt x="2" y="1087"/>
                  </a:lnTo>
                  <a:lnTo>
                    <a:pt x="10" y="1012"/>
                  </a:lnTo>
                  <a:lnTo>
                    <a:pt x="22" y="938"/>
                  </a:lnTo>
                  <a:lnTo>
                    <a:pt x="38" y="866"/>
                  </a:lnTo>
                  <a:lnTo>
                    <a:pt x="59" y="796"/>
                  </a:lnTo>
                  <a:lnTo>
                    <a:pt x="84" y="727"/>
                  </a:lnTo>
                  <a:lnTo>
                    <a:pt x="114" y="661"/>
                  </a:lnTo>
                  <a:lnTo>
                    <a:pt x="147" y="597"/>
                  </a:lnTo>
                  <a:lnTo>
                    <a:pt x="184" y="535"/>
                  </a:lnTo>
                  <a:lnTo>
                    <a:pt x="224" y="476"/>
                  </a:lnTo>
                  <a:lnTo>
                    <a:pt x="268" y="420"/>
                  </a:lnTo>
                  <a:lnTo>
                    <a:pt x="316" y="366"/>
                  </a:lnTo>
                  <a:lnTo>
                    <a:pt x="366" y="316"/>
                  </a:lnTo>
                  <a:lnTo>
                    <a:pt x="420" y="268"/>
                  </a:lnTo>
                  <a:lnTo>
                    <a:pt x="476" y="224"/>
                  </a:lnTo>
                  <a:lnTo>
                    <a:pt x="535" y="184"/>
                  </a:lnTo>
                  <a:lnTo>
                    <a:pt x="597" y="147"/>
                  </a:lnTo>
                  <a:lnTo>
                    <a:pt x="661" y="114"/>
                  </a:lnTo>
                  <a:lnTo>
                    <a:pt x="727" y="84"/>
                  </a:lnTo>
                  <a:lnTo>
                    <a:pt x="796" y="59"/>
                  </a:lnTo>
                  <a:lnTo>
                    <a:pt x="866" y="38"/>
                  </a:lnTo>
                  <a:lnTo>
                    <a:pt x="938" y="22"/>
                  </a:lnTo>
                  <a:lnTo>
                    <a:pt x="1012" y="10"/>
                  </a:lnTo>
                  <a:lnTo>
                    <a:pt x="1087" y="2"/>
                  </a:lnTo>
                  <a:lnTo>
                    <a:pt x="1163" y="0"/>
                  </a:lnTo>
                  <a:lnTo>
                    <a:pt x="1240" y="2"/>
                  </a:lnTo>
                  <a:lnTo>
                    <a:pt x="1315" y="10"/>
                  </a:lnTo>
                  <a:lnTo>
                    <a:pt x="1389" y="22"/>
                  </a:lnTo>
                  <a:lnTo>
                    <a:pt x="1461" y="38"/>
                  </a:lnTo>
                  <a:lnTo>
                    <a:pt x="1531" y="59"/>
                  </a:lnTo>
                  <a:lnTo>
                    <a:pt x="1600" y="84"/>
                  </a:lnTo>
                  <a:lnTo>
                    <a:pt x="1666" y="114"/>
                  </a:lnTo>
                  <a:lnTo>
                    <a:pt x="1730" y="147"/>
                  </a:lnTo>
                  <a:lnTo>
                    <a:pt x="1792" y="184"/>
                  </a:lnTo>
                  <a:lnTo>
                    <a:pt x="1851" y="224"/>
                  </a:lnTo>
                  <a:lnTo>
                    <a:pt x="1907" y="268"/>
                  </a:lnTo>
                  <a:lnTo>
                    <a:pt x="1961" y="316"/>
                  </a:lnTo>
                  <a:lnTo>
                    <a:pt x="2011" y="366"/>
                  </a:lnTo>
                  <a:lnTo>
                    <a:pt x="2058" y="420"/>
                  </a:lnTo>
                  <a:lnTo>
                    <a:pt x="2103" y="476"/>
                  </a:lnTo>
                  <a:lnTo>
                    <a:pt x="2143" y="535"/>
                  </a:lnTo>
                  <a:lnTo>
                    <a:pt x="2180" y="597"/>
                  </a:lnTo>
                  <a:lnTo>
                    <a:pt x="2213" y="661"/>
                  </a:lnTo>
                  <a:lnTo>
                    <a:pt x="2243" y="727"/>
                  </a:lnTo>
                  <a:lnTo>
                    <a:pt x="2268" y="796"/>
                  </a:lnTo>
                  <a:lnTo>
                    <a:pt x="2289" y="866"/>
                  </a:lnTo>
                  <a:lnTo>
                    <a:pt x="2305" y="938"/>
                  </a:lnTo>
                  <a:lnTo>
                    <a:pt x="2317" y="1012"/>
                  </a:lnTo>
                  <a:lnTo>
                    <a:pt x="2325" y="1087"/>
                  </a:lnTo>
                  <a:lnTo>
                    <a:pt x="2327" y="1164"/>
                  </a:lnTo>
                  <a:lnTo>
                    <a:pt x="2325" y="1240"/>
                  </a:lnTo>
                  <a:lnTo>
                    <a:pt x="2317" y="1315"/>
                  </a:lnTo>
                  <a:lnTo>
                    <a:pt x="2305" y="1389"/>
                  </a:lnTo>
                  <a:lnTo>
                    <a:pt x="2289" y="1461"/>
                  </a:lnTo>
                  <a:lnTo>
                    <a:pt x="2268" y="1531"/>
                  </a:lnTo>
                  <a:lnTo>
                    <a:pt x="2243" y="1600"/>
                  </a:lnTo>
                  <a:lnTo>
                    <a:pt x="2213" y="1666"/>
                  </a:lnTo>
                  <a:lnTo>
                    <a:pt x="2180" y="1730"/>
                  </a:lnTo>
                  <a:lnTo>
                    <a:pt x="2143" y="1792"/>
                  </a:lnTo>
                  <a:lnTo>
                    <a:pt x="2103" y="1851"/>
                  </a:lnTo>
                  <a:lnTo>
                    <a:pt x="2058" y="1907"/>
                  </a:lnTo>
                  <a:lnTo>
                    <a:pt x="2011" y="1961"/>
                  </a:lnTo>
                  <a:lnTo>
                    <a:pt x="1961" y="2011"/>
                  </a:lnTo>
                  <a:lnTo>
                    <a:pt x="1907" y="2059"/>
                  </a:lnTo>
                  <a:lnTo>
                    <a:pt x="1851" y="2103"/>
                  </a:lnTo>
                  <a:lnTo>
                    <a:pt x="1792" y="2143"/>
                  </a:lnTo>
                  <a:lnTo>
                    <a:pt x="1730" y="2180"/>
                  </a:lnTo>
                  <a:lnTo>
                    <a:pt x="1666" y="2213"/>
                  </a:lnTo>
                  <a:lnTo>
                    <a:pt x="1600" y="2243"/>
                  </a:lnTo>
                  <a:lnTo>
                    <a:pt x="1531" y="2268"/>
                  </a:lnTo>
                  <a:lnTo>
                    <a:pt x="1461" y="2289"/>
                  </a:lnTo>
                  <a:lnTo>
                    <a:pt x="1389" y="2305"/>
                  </a:lnTo>
                  <a:lnTo>
                    <a:pt x="1315" y="2317"/>
                  </a:lnTo>
                  <a:lnTo>
                    <a:pt x="1240" y="2325"/>
                  </a:lnTo>
                  <a:lnTo>
                    <a:pt x="1163" y="2327"/>
                  </a:lnTo>
                  <a:close/>
                </a:path>
              </a:pathLst>
            </a:custGeom>
            <a:solidFill>
              <a:srgbClr val="FF00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0" name="Freeform 7">
              <a:extLst>
                <a:ext uri="{FF2B5EF4-FFF2-40B4-BE49-F238E27FC236}">
                  <a16:creationId xmlns:a16="http://schemas.microsoft.com/office/drawing/2014/main" id="{67C67A00-786C-4D29-9CA3-DBA86E624DDA}"/>
                </a:ext>
              </a:extLst>
            </p:cNvPr>
            <p:cNvSpPr>
              <a:spLocks/>
            </p:cNvSpPr>
            <p:nvPr/>
          </p:nvSpPr>
          <p:spPr bwMode="auto">
            <a:xfrm>
              <a:off x="1689" y="1464"/>
              <a:ext cx="2328" cy="2328"/>
            </a:xfrm>
            <a:custGeom>
              <a:avLst/>
              <a:gdLst>
                <a:gd name="T0" fmla="+- 0 1691 1689"/>
                <a:gd name="T1" fmla="*/ T0 w 2328"/>
                <a:gd name="T2" fmla="+- 0 2551 1464"/>
                <a:gd name="T3" fmla="*/ 2551 h 2328"/>
                <a:gd name="T4" fmla="+- 0 1711 1689"/>
                <a:gd name="T5" fmla="*/ T4 w 2328"/>
                <a:gd name="T6" fmla="+- 0 2402 1464"/>
                <a:gd name="T7" fmla="*/ 2402 h 2328"/>
                <a:gd name="T8" fmla="+- 0 1748 1689"/>
                <a:gd name="T9" fmla="*/ T8 w 2328"/>
                <a:gd name="T10" fmla="+- 0 2260 1464"/>
                <a:gd name="T11" fmla="*/ 2260 h 2328"/>
                <a:gd name="T12" fmla="+- 0 1803 1689"/>
                <a:gd name="T13" fmla="*/ T12 w 2328"/>
                <a:gd name="T14" fmla="+- 0 2125 1464"/>
                <a:gd name="T15" fmla="*/ 2125 h 2328"/>
                <a:gd name="T16" fmla="+- 0 1873 1689"/>
                <a:gd name="T17" fmla="*/ T16 w 2328"/>
                <a:gd name="T18" fmla="+- 0 1999 1464"/>
                <a:gd name="T19" fmla="*/ 1999 h 2328"/>
                <a:gd name="T20" fmla="+- 0 1957 1689"/>
                <a:gd name="T21" fmla="*/ T20 w 2328"/>
                <a:gd name="T22" fmla="+- 0 1884 1464"/>
                <a:gd name="T23" fmla="*/ 1884 h 2328"/>
                <a:gd name="T24" fmla="+- 0 2055 1689"/>
                <a:gd name="T25" fmla="*/ T24 w 2328"/>
                <a:gd name="T26" fmla="+- 0 1780 1464"/>
                <a:gd name="T27" fmla="*/ 1780 h 2328"/>
                <a:gd name="T28" fmla="+- 0 2165 1689"/>
                <a:gd name="T29" fmla="*/ T28 w 2328"/>
                <a:gd name="T30" fmla="+- 0 1688 1464"/>
                <a:gd name="T31" fmla="*/ 1688 h 2328"/>
                <a:gd name="T32" fmla="+- 0 2286 1689"/>
                <a:gd name="T33" fmla="*/ T32 w 2328"/>
                <a:gd name="T34" fmla="+- 0 1611 1464"/>
                <a:gd name="T35" fmla="*/ 1611 h 2328"/>
                <a:gd name="T36" fmla="+- 0 2416 1689"/>
                <a:gd name="T37" fmla="*/ T36 w 2328"/>
                <a:gd name="T38" fmla="+- 0 1548 1464"/>
                <a:gd name="T39" fmla="*/ 1548 h 2328"/>
                <a:gd name="T40" fmla="+- 0 2555 1689"/>
                <a:gd name="T41" fmla="*/ T40 w 2328"/>
                <a:gd name="T42" fmla="+- 0 1502 1464"/>
                <a:gd name="T43" fmla="*/ 1502 h 2328"/>
                <a:gd name="T44" fmla="+- 0 2701 1689"/>
                <a:gd name="T45" fmla="*/ T44 w 2328"/>
                <a:gd name="T46" fmla="+- 0 1474 1464"/>
                <a:gd name="T47" fmla="*/ 1474 h 2328"/>
                <a:gd name="T48" fmla="+- 0 2852 1689"/>
                <a:gd name="T49" fmla="*/ T48 w 2328"/>
                <a:gd name="T50" fmla="+- 0 1464 1464"/>
                <a:gd name="T51" fmla="*/ 1464 h 2328"/>
                <a:gd name="T52" fmla="+- 0 3004 1689"/>
                <a:gd name="T53" fmla="*/ T52 w 2328"/>
                <a:gd name="T54" fmla="+- 0 1474 1464"/>
                <a:gd name="T55" fmla="*/ 1474 h 2328"/>
                <a:gd name="T56" fmla="+- 0 3150 1689"/>
                <a:gd name="T57" fmla="*/ T56 w 2328"/>
                <a:gd name="T58" fmla="+- 0 1502 1464"/>
                <a:gd name="T59" fmla="*/ 1502 h 2328"/>
                <a:gd name="T60" fmla="+- 0 3289 1689"/>
                <a:gd name="T61" fmla="*/ T60 w 2328"/>
                <a:gd name="T62" fmla="+- 0 1548 1464"/>
                <a:gd name="T63" fmla="*/ 1548 h 2328"/>
                <a:gd name="T64" fmla="+- 0 3419 1689"/>
                <a:gd name="T65" fmla="*/ T64 w 2328"/>
                <a:gd name="T66" fmla="+- 0 1611 1464"/>
                <a:gd name="T67" fmla="*/ 1611 h 2328"/>
                <a:gd name="T68" fmla="+- 0 3540 1689"/>
                <a:gd name="T69" fmla="*/ T68 w 2328"/>
                <a:gd name="T70" fmla="+- 0 1688 1464"/>
                <a:gd name="T71" fmla="*/ 1688 h 2328"/>
                <a:gd name="T72" fmla="+- 0 3650 1689"/>
                <a:gd name="T73" fmla="*/ T72 w 2328"/>
                <a:gd name="T74" fmla="+- 0 1780 1464"/>
                <a:gd name="T75" fmla="*/ 1780 h 2328"/>
                <a:gd name="T76" fmla="+- 0 3747 1689"/>
                <a:gd name="T77" fmla="*/ T76 w 2328"/>
                <a:gd name="T78" fmla="+- 0 1884 1464"/>
                <a:gd name="T79" fmla="*/ 1884 h 2328"/>
                <a:gd name="T80" fmla="+- 0 3832 1689"/>
                <a:gd name="T81" fmla="*/ T80 w 2328"/>
                <a:gd name="T82" fmla="+- 0 1999 1464"/>
                <a:gd name="T83" fmla="*/ 1999 h 2328"/>
                <a:gd name="T84" fmla="+- 0 3902 1689"/>
                <a:gd name="T85" fmla="*/ T84 w 2328"/>
                <a:gd name="T86" fmla="+- 0 2125 1464"/>
                <a:gd name="T87" fmla="*/ 2125 h 2328"/>
                <a:gd name="T88" fmla="+- 0 3957 1689"/>
                <a:gd name="T89" fmla="*/ T88 w 2328"/>
                <a:gd name="T90" fmla="+- 0 2260 1464"/>
                <a:gd name="T91" fmla="*/ 2260 h 2328"/>
                <a:gd name="T92" fmla="+- 0 3994 1689"/>
                <a:gd name="T93" fmla="*/ T92 w 2328"/>
                <a:gd name="T94" fmla="+- 0 2402 1464"/>
                <a:gd name="T95" fmla="*/ 2402 h 2328"/>
                <a:gd name="T96" fmla="+- 0 4014 1689"/>
                <a:gd name="T97" fmla="*/ T96 w 2328"/>
                <a:gd name="T98" fmla="+- 0 2551 1464"/>
                <a:gd name="T99" fmla="*/ 2551 h 2328"/>
                <a:gd name="T100" fmla="+- 0 4014 1689"/>
                <a:gd name="T101" fmla="*/ T100 w 2328"/>
                <a:gd name="T102" fmla="+- 0 2704 1464"/>
                <a:gd name="T103" fmla="*/ 2704 h 2328"/>
                <a:gd name="T104" fmla="+- 0 3994 1689"/>
                <a:gd name="T105" fmla="*/ T104 w 2328"/>
                <a:gd name="T106" fmla="+- 0 2853 1464"/>
                <a:gd name="T107" fmla="*/ 2853 h 2328"/>
                <a:gd name="T108" fmla="+- 0 3957 1689"/>
                <a:gd name="T109" fmla="*/ T108 w 2328"/>
                <a:gd name="T110" fmla="+- 0 2995 1464"/>
                <a:gd name="T111" fmla="*/ 2995 h 2328"/>
                <a:gd name="T112" fmla="+- 0 3902 1689"/>
                <a:gd name="T113" fmla="*/ T112 w 2328"/>
                <a:gd name="T114" fmla="+- 0 3130 1464"/>
                <a:gd name="T115" fmla="*/ 3130 h 2328"/>
                <a:gd name="T116" fmla="+- 0 3832 1689"/>
                <a:gd name="T117" fmla="*/ T116 w 2328"/>
                <a:gd name="T118" fmla="+- 0 3256 1464"/>
                <a:gd name="T119" fmla="*/ 3256 h 2328"/>
                <a:gd name="T120" fmla="+- 0 3747 1689"/>
                <a:gd name="T121" fmla="*/ T120 w 2328"/>
                <a:gd name="T122" fmla="+- 0 3371 1464"/>
                <a:gd name="T123" fmla="*/ 3371 h 2328"/>
                <a:gd name="T124" fmla="+- 0 3650 1689"/>
                <a:gd name="T125" fmla="*/ T124 w 2328"/>
                <a:gd name="T126" fmla="+- 0 3475 1464"/>
                <a:gd name="T127" fmla="*/ 3475 h 2328"/>
                <a:gd name="T128" fmla="+- 0 3540 1689"/>
                <a:gd name="T129" fmla="*/ T128 w 2328"/>
                <a:gd name="T130" fmla="+- 0 3567 1464"/>
                <a:gd name="T131" fmla="*/ 3567 h 2328"/>
                <a:gd name="T132" fmla="+- 0 3419 1689"/>
                <a:gd name="T133" fmla="*/ T132 w 2328"/>
                <a:gd name="T134" fmla="+- 0 3644 1464"/>
                <a:gd name="T135" fmla="*/ 3644 h 2328"/>
                <a:gd name="T136" fmla="+- 0 3289 1689"/>
                <a:gd name="T137" fmla="*/ T136 w 2328"/>
                <a:gd name="T138" fmla="+- 0 3707 1464"/>
                <a:gd name="T139" fmla="*/ 3707 h 2328"/>
                <a:gd name="T140" fmla="+- 0 3150 1689"/>
                <a:gd name="T141" fmla="*/ T140 w 2328"/>
                <a:gd name="T142" fmla="+- 0 3753 1464"/>
                <a:gd name="T143" fmla="*/ 3753 h 2328"/>
                <a:gd name="T144" fmla="+- 0 3004 1689"/>
                <a:gd name="T145" fmla="*/ T144 w 2328"/>
                <a:gd name="T146" fmla="+- 0 3781 1464"/>
                <a:gd name="T147" fmla="*/ 3781 h 2328"/>
                <a:gd name="T148" fmla="+- 0 2852 1689"/>
                <a:gd name="T149" fmla="*/ T148 w 2328"/>
                <a:gd name="T150" fmla="+- 0 3791 1464"/>
                <a:gd name="T151" fmla="*/ 3791 h 2328"/>
                <a:gd name="T152" fmla="+- 0 2701 1689"/>
                <a:gd name="T153" fmla="*/ T152 w 2328"/>
                <a:gd name="T154" fmla="+- 0 3781 1464"/>
                <a:gd name="T155" fmla="*/ 3781 h 2328"/>
                <a:gd name="T156" fmla="+- 0 2555 1689"/>
                <a:gd name="T157" fmla="*/ T156 w 2328"/>
                <a:gd name="T158" fmla="+- 0 3753 1464"/>
                <a:gd name="T159" fmla="*/ 3753 h 2328"/>
                <a:gd name="T160" fmla="+- 0 2416 1689"/>
                <a:gd name="T161" fmla="*/ T160 w 2328"/>
                <a:gd name="T162" fmla="+- 0 3707 1464"/>
                <a:gd name="T163" fmla="*/ 3707 h 2328"/>
                <a:gd name="T164" fmla="+- 0 2286 1689"/>
                <a:gd name="T165" fmla="*/ T164 w 2328"/>
                <a:gd name="T166" fmla="+- 0 3644 1464"/>
                <a:gd name="T167" fmla="*/ 3644 h 2328"/>
                <a:gd name="T168" fmla="+- 0 2165 1689"/>
                <a:gd name="T169" fmla="*/ T168 w 2328"/>
                <a:gd name="T170" fmla="+- 0 3567 1464"/>
                <a:gd name="T171" fmla="*/ 3567 h 2328"/>
                <a:gd name="T172" fmla="+- 0 2055 1689"/>
                <a:gd name="T173" fmla="*/ T172 w 2328"/>
                <a:gd name="T174" fmla="+- 0 3475 1464"/>
                <a:gd name="T175" fmla="*/ 3475 h 2328"/>
                <a:gd name="T176" fmla="+- 0 1957 1689"/>
                <a:gd name="T177" fmla="*/ T176 w 2328"/>
                <a:gd name="T178" fmla="+- 0 3371 1464"/>
                <a:gd name="T179" fmla="*/ 3371 h 2328"/>
                <a:gd name="T180" fmla="+- 0 1873 1689"/>
                <a:gd name="T181" fmla="*/ T180 w 2328"/>
                <a:gd name="T182" fmla="+- 0 3256 1464"/>
                <a:gd name="T183" fmla="*/ 3256 h 2328"/>
                <a:gd name="T184" fmla="+- 0 1803 1689"/>
                <a:gd name="T185" fmla="*/ T184 w 2328"/>
                <a:gd name="T186" fmla="+- 0 3130 1464"/>
                <a:gd name="T187" fmla="*/ 3130 h 2328"/>
                <a:gd name="T188" fmla="+- 0 1748 1689"/>
                <a:gd name="T189" fmla="*/ T188 w 2328"/>
                <a:gd name="T190" fmla="+- 0 2995 1464"/>
                <a:gd name="T191" fmla="*/ 2995 h 2328"/>
                <a:gd name="T192" fmla="+- 0 1711 1689"/>
                <a:gd name="T193" fmla="*/ T192 w 2328"/>
                <a:gd name="T194" fmla="+- 0 2853 1464"/>
                <a:gd name="T195" fmla="*/ 2853 h 2328"/>
                <a:gd name="T196" fmla="+- 0 1691 1689"/>
                <a:gd name="T197" fmla="*/ T196 w 2328"/>
                <a:gd name="T198" fmla="+- 0 2704 1464"/>
                <a:gd name="T199" fmla="*/ 2704 h 23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Lst>
              <a:rect l="0" t="0" r="r" b="b"/>
              <a:pathLst>
                <a:path w="2328" h="2328">
                  <a:moveTo>
                    <a:pt x="0" y="1164"/>
                  </a:moveTo>
                  <a:lnTo>
                    <a:pt x="2" y="1087"/>
                  </a:lnTo>
                  <a:lnTo>
                    <a:pt x="10" y="1012"/>
                  </a:lnTo>
                  <a:lnTo>
                    <a:pt x="22" y="938"/>
                  </a:lnTo>
                  <a:lnTo>
                    <a:pt x="38" y="866"/>
                  </a:lnTo>
                  <a:lnTo>
                    <a:pt x="59" y="796"/>
                  </a:lnTo>
                  <a:lnTo>
                    <a:pt x="84" y="727"/>
                  </a:lnTo>
                  <a:lnTo>
                    <a:pt x="114" y="661"/>
                  </a:lnTo>
                  <a:lnTo>
                    <a:pt x="147" y="597"/>
                  </a:lnTo>
                  <a:lnTo>
                    <a:pt x="184" y="535"/>
                  </a:lnTo>
                  <a:lnTo>
                    <a:pt x="224" y="476"/>
                  </a:lnTo>
                  <a:lnTo>
                    <a:pt x="268" y="420"/>
                  </a:lnTo>
                  <a:lnTo>
                    <a:pt x="316" y="366"/>
                  </a:lnTo>
                  <a:lnTo>
                    <a:pt x="366" y="316"/>
                  </a:lnTo>
                  <a:lnTo>
                    <a:pt x="420" y="268"/>
                  </a:lnTo>
                  <a:lnTo>
                    <a:pt x="476" y="224"/>
                  </a:lnTo>
                  <a:lnTo>
                    <a:pt x="535" y="184"/>
                  </a:lnTo>
                  <a:lnTo>
                    <a:pt x="597" y="147"/>
                  </a:lnTo>
                  <a:lnTo>
                    <a:pt x="661" y="114"/>
                  </a:lnTo>
                  <a:lnTo>
                    <a:pt x="727" y="84"/>
                  </a:lnTo>
                  <a:lnTo>
                    <a:pt x="796" y="59"/>
                  </a:lnTo>
                  <a:lnTo>
                    <a:pt x="866" y="38"/>
                  </a:lnTo>
                  <a:lnTo>
                    <a:pt x="938" y="22"/>
                  </a:lnTo>
                  <a:lnTo>
                    <a:pt x="1012" y="10"/>
                  </a:lnTo>
                  <a:lnTo>
                    <a:pt x="1087" y="2"/>
                  </a:lnTo>
                  <a:lnTo>
                    <a:pt x="1163" y="0"/>
                  </a:lnTo>
                  <a:lnTo>
                    <a:pt x="1240" y="2"/>
                  </a:lnTo>
                  <a:lnTo>
                    <a:pt x="1315" y="10"/>
                  </a:lnTo>
                  <a:lnTo>
                    <a:pt x="1389" y="22"/>
                  </a:lnTo>
                  <a:lnTo>
                    <a:pt x="1461" y="38"/>
                  </a:lnTo>
                  <a:lnTo>
                    <a:pt x="1531" y="59"/>
                  </a:lnTo>
                  <a:lnTo>
                    <a:pt x="1600" y="84"/>
                  </a:lnTo>
                  <a:lnTo>
                    <a:pt x="1666" y="114"/>
                  </a:lnTo>
                  <a:lnTo>
                    <a:pt x="1730" y="147"/>
                  </a:lnTo>
                  <a:lnTo>
                    <a:pt x="1792" y="184"/>
                  </a:lnTo>
                  <a:lnTo>
                    <a:pt x="1851" y="224"/>
                  </a:lnTo>
                  <a:lnTo>
                    <a:pt x="1907" y="268"/>
                  </a:lnTo>
                  <a:lnTo>
                    <a:pt x="1961" y="316"/>
                  </a:lnTo>
                  <a:lnTo>
                    <a:pt x="2011" y="366"/>
                  </a:lnTo>
                  <a:lnTo>
                    <a:pt x="2058" y="420"/>
                  </a:lnTo>
                  <a:lnTo>
                    <a:pt x="2103" y="476"/>
                  </a:lnTo>
                  <a:lnTo>
                    <a:pt x="2143" y="535"/>
                  </a:lnTo>
                  <a:lnTo>
                    <a:pt x="2180" y="597"/>
                  </a:lnTo>
                  <a:lnTo>
                    <a:pt x="2213" y="661"/>
                  </a:lnTo>
                  <a:lnTo>
                    <a:pt x="2243" y="727"/>
                  </a:lnTo>
                  <a:lnTo>
                    <a:pt x="2268" y="796"/>
                  </a:lnTo>
                  <a:lnTo>
                    <a:pt x="2289" y="866"/>
                  </a:lnTo>
                  <a:lnTo>
                    <a:pt x="2305" y="938"/>
                  </a:lnTo>
                  <a:lnTo>
                    <a:pt x="2317" y="1012"/>
                  </a:lnTo>
                  <a:lnTo>
                    <a:pt x="2325" y="1087"/>
                  </a:lnTo>
                  <a:lnTo>
                    <a:pt x="2327" y="1164"/>
                  </a:lnTo>
                  <a:lnTo>
                    <a:pt x="2325" y="1240"/>
                  </a:lnTo>
                  <a:lnTo>
                    <a:pt x="2317" y="1315"/>
                  </a:lnTo>
                  <a:lnTo>
                    <a:pt x="2305" y="1389"/>
                  </a:lnTo>
                  <a:lnTo>
                    <a:pt x="2289" y="1461"/>
                  </a:lnTo>
                  <a:lnTo>
                    <a:pt x="2268" y="1531"/>
                  </a:lnTo>
                  <a:lnTo>
                    <a:pt x="2243" y="1600"/>
                  </a:lnTo>
                  <a:lnTo>
                    <a:pt x="2213" y="1666"/>
                  </a:lnTo>
                  <a:lnTo>
                    <a:pt x="2180" y="1730"/>
                  </a:lnTo>
                  <a:lnTo>
                    <a:pt x="2143" y="1792"/>
                  </a:lnTo>
                  <a:lnTo>
                    <a:pt x="2103" y="1851"/>
                  </a:lnTo>
                  <a:lnTo>
                    <a:pt x="2058" y="1907"/>
                  </a:lnTo>
                  <a:lnTo>
                    <a:pt x="2011" y="1961"/>
                  </a:lnTo>
                  <a:lnTo>
                    <a:pt x="1961" y="2011"/>
                  </a:lnTo>
                  <a:lnTo>
                    <a:pt x="1907" y="2059"/>
                  </a:lnTo>
                  <a:lnTo>
                    <a:pt x="1851" y="2103"/>
                  </a:lnTo>
                  <a:lnTo>
                    <a:pt x="1792" y="2143"/>
                  </a:lnTo>
                  <a:lnTo>
                    <a:pt x="1730" y="2180"/>
                  </a:lnTo>
                  <a:lnTo>
                    <a:pt x="1666" y="2213"/>
                  </a:lnTo>
                  <a:lnTo>
                    <a:pt x="1600" y="2243"/>
                  </a:lnTo>
                  <a:lnTo>
                    <a:pt x="1531" y="2268"/>
                  </a:lnTo>
                  <a:lnTo>
                    <a:pt x="1461" y="2289"/>
                  </a:lnTo>
                  <a:lnTo>
                    <a:pt x="1389" y="2305"/>
                  </a:lnTo>
                  <a:lnTo>
                    <a:pt x="1315" y="2317"/>
                  </a:lnTo>
                  <a:lnTo>
                    <a:pt x="1240" y="2325"/>
                  </a:lnTo>
                  <a:lnTo>
                    <a:pt x="1163" y="2327"/>
                  </a:lnTo>
                  <a:lnTo>
                    <a:pt x="1087" y="2325"/>
                  </a:lnTo>
                  <a:lnTo>
                    <a:pt x="1012" y="2317"/>
                  </a:lnTo>
                  <a:lnTo>
                    <a:pt x="938" y="2305"/>
                  </a:lnTo>
                  <a:lnTo>
                    <a:pt x="866" y="2289"/>
                  </a:lnTo>
                  <a:lnTo>
                    <a:pt x="796" y="2268"/>
                  </a:lnTo>
                  <a:lnTo>
                    <a:pt x="727" y="2243"/>
                  </a:lnTo>
                  <a:lnTo>
                    <a:pt x="661" y="2213"/>
                  </a:lnTo>
                  <a:lnTo>
                    <a:pt x="597" y="2180"/>
                  </a:lnTo>
                  <a:lnTo>
                    <a:pt x="535" y="2143"/>
                  </a:lnTo>
                  <a:lnTo>
                    <a:pt x="476" y="2103"/>
                  </a:lnTo>
                  <a:lnTo>
                    <a:pt x="420" y="2059"/>
                  </a:lnTo>
                  <a:lnTo>
                    <a:pt x="366" y="2011"/>
                  </a:lnTo>
                  <a:lnTo>
                    <a:pt x="316" y="1961"/>
                  </a:lnTo>
                  <a:lnTo>
                    <a:pt x="268" y="1907"/>
                  </a:lnTo>
                  <a:lnTo>
                    <a:pt x="224" y="1851"/>
                  </a:lnTo>
                  <a:lnTo>
                    <a:pt x="184" y="1792"/>
                  </a:lnTo>
                  <a:lnTo>
                    <a:pt x="147" y="1730"/>
                  </a:lnTo>
                  <a:lnTo>
                    <a:pt x="114" y="1666"/>
                  </a:lnTo>
                  <a:lnTo>
                    <a:pt x="84" y="1600"/>
                  </a:lnTo>
                  <a:lnTo>
                    <a:pt x="59" y="1531"/>
                  </a:lnTo>
                  <a:lnTo>
                    <a:pt x="38" y="1461"/>
                  </a:lnTo>
                  <a:lnTo>
                    <a:pt x="22" y="1389"/>
                  </a:lnTo>
                  <a:lnTo>
                    <a:pt x="10" y="1315"/>
                  </a:lnTo>
                  <a:lnTo>
                    <a:pt x="2" y="1240"/>
                  </a:lnTo>
                  <a:lnTo>
                    <a:pt x="0" y="1164"/>
                  </a:lnTo>
                  <a:close/>
                </a:path>
              </a:pathLst>
            </a:custGeom>
            <a:noFill/>
            <a:ln w="11947">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21" name="Freeform 6">
              <a:extLst>
                <a:ext uri="{FF2B5EF4-FFF2-40B4-BE49-F238E27FC236}">
                  <a16:creationId xmlns:a16="http://schemas.microsoft.com/office/drawing/2014/main" id="{7686283D-1F0B-4C41-A924-C52D39DF3024}"/>
                </a:ext>
              </a:extLst>
            </p:cNvPr>
            <p:cNvSpPr>
              <a:spLocks/>
            </p:cNvSpPr>
            <p:nvPr/>
          </p:nvSpPr>
          <p:spPr bwMode="auto">
            <a:xfrm>
              <a:off x="9" y="1464"/>
              <a:ext cx="2328" cy="2328"/>
            </a:xfrm>
            <a:custGeom>
              <a:avLst/>
              <a:gdLst>
                <a:gd name="T0" fmla="+- 0 1097 9"/>
                <a:gd name="T1" fmla="*/ T0 w 2328"/>
                <a:gd name="T2" fmla="+- 0 3789 1464"/>
                <a:gd name="T3" fmla="*/ 3789 h 2328"/>
                <a:gd name="T4" fmla="+- 0 948 9"/>
                <a:gd name="T5" fmla="*/ T4 w 2328"/>
                <a:gd name="T6" fmla="+- 0 3769 1464"/>
                <a:gd name="T7" fmla="*/ 3769 h 2328"/>
                <a:gd name="T8" fmla="+- 0 805 9"/>
                <a:gd name="T9" fmla="*/ T8 w 2328"/>
                <a:gd name="T10" fmla="+- 0 3732 1464"/>
                <a:gd name="T11" fmla="*/ 3732 h 2328"/>
                <a:gd name="T12" fmla="+- 0 671 9"/>
                <a:gd name="T13" fmla="*/ T12 w 2328"/>
                <a:gd name="T14" fmla="+- 0 3677 1464"/>
                <a:gd name="T15" fmla="*/ 3677 h 2328"/>
                <a:gd name="T16" fmla="+- 0 545 9"/>
                <a:gd name="T17" fmla="*/ T16 w 2328"/>
                <a:gd name="T18" fmla="+- 0 3607 1464"/>
                <a:gd name="T19" fmla="*/ 3607 h 2328"/>
                <a:gd name="T20" fmla="+- 0 429 9"/>
                <a:gd name="T21" fmla="*/ T20 w 2328"/>
                <a:gd name="T22" fmla="+- 0 3523 1464"/>
                <a:gd name="T23" fmla="*/ 3523 h 2328"/>
                <a:gd name="T24" fmla="+- 0 325 9"/>
                <a:gd name="T25" fmla="*/ T24 w 2328"/>
                <a:gd name="T26" fmla="+- 0 3425 1464"/>
                <a:gd name="T27" fmla="*/ 3425 h 2328"/>
                <a:gd name="T28" fmla="+- 0 234 9"/>
                <a:gd name="T29" fmla="*/ T28 w 2328"/>
                <a:gd name="T30" fmla="+- 0 3315 1464"/>
                <a:gd name="T31" fmla="*/ 3315 h 2328"/>
                <a:gd name="T32" fmla="+- 0 156 9"/>
                <a:gd name="T33" fmla="*/ T32 w 2328"/>
                <a:gd name="T34" fmla="+- 0 3194 1464"/>
                <a:gd name="T35" fmla="*/ 3194 h 2328"/>
                <a:gd name="T36" fmla="+- 0 94 9"/>
                <a:gd name="T37" fmla="*/ T36 w 2328"/>
                <a:gd name="T38" fmla="+- 0 3064 1464"/>
                <a:gd name="T39" fmla="*/ 3064 h 2328"/>
                <a:gd name="T40" fmla="+- 0 48 9"/>
                <a:gd name="T41" fmla="*/ T40 w 2328"/>
                <a:gd name="T42" fmla="+- 0 2925 1464"/>
                <a:gd name="T43" fmla="*/ 2925 h 2328"/>
                <a:gd name="T44" fmla="+- 0 19 9"/>
                <a:gd name="T45" fmla="*/ T44 w 2328"/>
                <a:gd name="T46" fmla="+- 0 2779 1464"/>
                <a:gd name="T47" fmla="*/ 2779 h 2328"/>
                <a:gd name="T48" fmla="+- 0 9 9"/>
                <a:gd name="T49" fmla="*/ T48 w 2328"/>
                <a:gd name="T50" fmla="+- 0 2628 1464"/>
                <a:gd name="T51" fmla="*/ 2628 h 2328"/>
                <a:gd name="T52" fmla="+- 0 19 9"/>
                <a:gd name="T53" fmla="*/ T52 w 2328"/>
                <a:gd name="T54" fmla="+- 0 2476 1464"/>
                <a:gd name="T55" fmla="*/ 2476 h 2328"/>
                <a:gd name="T56" fmla="+- 0 48 9"/>
                <a:gd name="T57" fmla="*/ T56 w 2328"/>
                <a:gd name="T58" fmla="+- 0 2330 1464"/>
                <a:gd name="T59" fmla="*/ 2330 h 2328"/>
                <a:gd name="T60" fmla="+- 0 94 9"/>
                <a:gd name="T61" fmla="*/ T60 w 2328"/>
                <a:gd name="T62" fmla="+- 0 2191 1464"/>
                <a:gd name="T63" fmla="*/ 2191 h 2328"/>
                <a:gd name="T64" fmla="+- 0 156 9"/>
                <a:gd name="T65" fmla="*/ T64 w 2328"/>
                <a:gd name="T66" fmla="+- 0 2061 1464"/>
                <a:gd name="T67" fmla="*/ 2061 h 2328"/>
                <a:gd name="T68" fmla="+- 0 234 9"/>
                <a:gd name="T69" fmla="*/ T68 w 2328"/>
                <a:gd name="T70" fmla="+- 0 1940 1464"/>
                <a:gd name="T71" fmla="*/ 1940 h 2328"/>
                <a:gd name="T72" fmla="+- 0 325 9"/>
                <a:gd name="T73" fmla="*/ T72 w 2328"/>
                <a:gd name="T74" fmla="+- 0 1830 1464"/>
                <a:gd name="T75" fmla="*/ 1830 h 2328"/>
                <a:gd name="T76" fmla="+- 0 429 9"/>
                <a:gd name="T77" fmla="*/ T76 w 2328"/>
                <a:gd name="T78" fmla="+- 0 1732 1464"/>
                <a:gd name="T79" fmla="*/ 1732 h 2328"/>
                <a:gd name="T80" fmla="+- 0 545 9"/>
                <a:gd name="T81" fmla="*/ T80 w 2328"/>
                <a:gd name="T82" fmla="+- 0 1648 1464"/>
                <a:gd name="T83" fmla="*/ 1648 h 2328"/>
                <a:gd name="T84" fmla="+- 0 671 9"/>
                <a:gd name="T85" fmla="*/ T84 w 2328"/>
                <a:gd name="T86" fmla="+- 0 1578 1464"/>
                <a:gd name="T87" fmla="*/ 1578 h 2328"/>
                <a:gd name="T88" fmla="+- 0 805 9"/>
                <a:gd name="T89" fmla="*/ T88 w 2328"/>
                <a:gd name="T90" fmla="+- 0 1523 1464"/>
                <a:gd name="T91" fmla="*/ 1523 h 2328"/>
                <a:gd name="T92" fmla="+- 0 948 9"/>
                <a:gd name="T93" fmla="*/ T92 w 2328"/>
                <a:gd name="T94" fmla="+- 0 1486 1464"/>
                <a:gd name="T95" fmla="*/ 1486 h 2328"/>
                <a:gd name="T96" fmla="+- 0 1097 9"/>
                <a:gd name="T97" fmla="*/ T96 w 2328"/>
                <a:gd name="T98" fmla="+- 0 1466 1464"/>
                <a:gd name="T99" fmla="*/ 1466 h 2328"/>
                <a:gd name="T100" fmla="+- 0 1250 9"/>
                <a:gd name="T101" fmla="*/ T100 w 2328"/>
                <a:gd name="T102" fmla="+- 0 1466 1464"/>
                <a:gd name="T103" fmla="*/ 1466 h 2328"/>
                <a:gd name="T104" fmla="+- 0 1398 9"/>
                <a:gd name="T105" fmla="*/ T104 w 2328"/>
                <a:gd name="T106" fmla="+- 0 1486 1464"/>
                <a:gd name="T107" fmla="*/ 1486 h 2328"/>
                <a:gd name="T108" fmla="+- 0 1541 9"/>
                <a:gd name="T109" fmla="*/ T108 w 2328"/>
                <a:gd name="T110" fmla="+- 0 1523 1464"/>
                <a:gd name="T111" fmla="*/ 1523 h 2328"/>
                <a:gd name="T112" fmla="+- 0 1675 9"/>
                <a:gd name="T113" fmla="*/ T112 w 2328"/>
                <a:gd name="T114" fmla="+- 0 1578 1464"/>
                <a:gd name="T115" fmla="*/ 1578 h 2328"/>
                <a:gd name="T116" fmla="+- 0 1801 9"/>
                <a:gd name="T117" fmla="*/ T116 w 2328"/>
                <a:gd name="T118" fmla="+- 0 1648 1464"/>
                <a:gd name="T119" fmla="*/ 1648 h 2328"/>
                <a:gd name="T120" fmla="+- 0 1917 9"/>
                <a:gd name="T121" fmla="*/ T120 w 2328"/>
                <a:gd name="T122" fmla="+- 0 1732 1464"/>
                <a:gd name="T123" fmla="*/ 1732 h 2328"/>
                <a:gd name="T124" fmla="+- 0 2021 9"/>
                <a:gd name="T125" fmla="*/ T124 w 2328"/>
                <a:gd name="T126" fmla="+- 0 1830 1464"/>
                <a:gd name="T127" fmla="*/ 1830 h 2328"/>
                <a:gd name="T128" fmla="+- 0 2112 9"/>
                <a:gd name="T129" fmla="*/ T128 w 2328"/>
                <a:gd name="T130" fmla="+- 0 1940 1464"/>
                <a:gd name="T131" fmla="*/ 1940 h 2328"/>
                <a:gd name="T132" fmla="+- 0 2190 9"/>
                <a:gd name="T133" fmla="*/ T132 w 2328"/>
                <a:gd name="T134" fmla="+- 0 2061 1464"/>
                <a:gd name="T135" fmla="*/ 2061 h 2328"/>
                <a:gd name="T136" fmla="+- 0 2252 9"/>
                <a:gd name="T137" fmla="*/ T136 w 2328"/>
                <a:gd name="T138" fmla="+- 0 2191 1464"/>
                <a:gd name="T139" fmla="*/ 2191 h 2328"/>
                <a:gd name="T140" fmla="+- 0 2298 9"/>
                <a:gd name="T141" fmla="*/ T140 w 2328"/>
                <a:gd name="T142" fmla="+- 0 2330 1464"/>
                <a:gd name="T143" fmla="*/ 2330 h 2328"/>
                <a:gd name="T144" fmla="+- 0 2327 9"/>
                <a:gd name="T145" fmla="*/ T144 w 2328"/>
                <a:gd name="T146" fmla="+- 0 2476 1464"/>
                <a:gd name="T147" fmla="*/ 2476 h 2328"/>
                <a:gd name="T148" fmla="+- 0 2337 9"/>
                <a:gd name="T149" fmla="*/ T148 w 2328"/>
                <a:gd name="T150" fmla="+- 0 2628 1464"/>
                <a:gd name="T151" fmla="*/ 2628 h 2328"/>
                <a:gd name="T152" fmla="+- 0 2327 9"/>
                <a:gd name="T153" fmla="*/ T152 w 2328"/>
                <a:gd name="T154" fmla="+- 0 2779 1464"/>
                <a:gd name="T155" fmla="*/ 2779 h 2328"/>
                <a:gd name="T156" fmla="+- 0 2298 9"/>
                <a:gd name="T157" fmla="*/ T156 w 2328"/>
                <a:gd name="T158" fmla="+- 0 2925 1464"/>
                <a:gd name="T159" fmla="*/ 2925 h 2328"/>
                <a:gd name="T160" fmla="+- 0 2252 9"/>
                <a:gd name="T161" fmla="*/ T160 w 2328"/>
                <a:gd name="T162" fmla="+- 0 3064 1464"/>
                <a:gd name="T163" fmla="*/ 3064 h 2328"/>
                <a:gd name="T164" fmla="+- 0 2190 9"/>
                <a:gd name="T165" fmla="*/ T164 w 2328"/>
                <a:gd name="T166" fmla="+- 0 3194 1464"/>
                <a:gd name="T167" fmla="*/ 3194 h 2328"/>
                <a:gd name="T168" fmla="+- 0 2112 9"/>
                <a:gd name="T169" fmla="*/ T168 w 2328"/>
                <a:gd name="T170" fmla="+- 0 3315 1464"/>
                <a:gd name="T171" fmla="*/ 3315 h 2328"/>
                <a:gd name="T172" fmla="+- 0 2021 9"/>
                <a:gd name="T173" fmla="*/ T172 w 2328"/>
                <a:gd name="T174" fmla="+- 0 3425 1464"/>
                <a:gd name="T175" fmla="*/ 3425 h 2328"/>
                <a:gd name="T176" fmla="+- 0 1917 9"/>
                <a:gd name="T177" fmla="*/ T176 w 2328"/>
                <a:gd name="T178" fmla="+- 0 3523 1464"/>
                <a:gd name="T179" fmla="*/ 3523 h 2328"/>
                <a:gd name="T180" fmla="+- 0 1801 9"/>
                <a:gd name="T181" fmla="*/ T180 w 2328"/>
                <a:gd name="T182" fmla="+- 0 3607 1464"/>
                <a:gd name="T183" fmla="*/ 3607 h 2328"/>
                <a:gd name="T184" fmla="+- 0 1675 9"/>
                <a:gd name="T185" fmla="*/ T184 w 2328"/>
                <a:gd name="T186" fmla="+- 0 3677 1464"/>
                <a:gd name="T187" fmla="*/ 3677 h 2328"/>
                <a:gd name="T188" fmla="+- 0 1541 9"/>
                <a:gd name="T189" fmla="*/ T188 w 2328"/>
                <a:gd name="T190" fmla="+- 0 3732 1464"/>
                <a:gd name="T191" fmla="*/ 3732 h 2328"/>
                <a:gd name="T192" fmla="+- 0 1398 9"/>
                <a:gd name="T193" fmla="*/ T192 w 2328"/>
                <a:gd name="T194" fmla="+- 0 3769 1464"/>
                <a:gd name="T195" fmla="*/ 3769 h 2328"/>
                <a:gd name="T196" fmla="+- 0 1250 9"/>
                <a:gd name="T197" fmla="*/ T196 w 2328"/>
                <a:gd name="T198" fmla="+- 0 3789 1464"/>
                <a:gd name="T199" fmla="*/ 3789 h 23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Lst>
              <a:rect l="0" t="0" r="r" b="b"/>
              <a:pathLst>
                <a:path w="2328" h="2328">
                  <a:moveTo>
                    <a:pt x="1164" y="2327"/>
                  </a:moveTo>
                  <a:lnTo>
                    <a:pt x="1088" y="2325"/>
                  </a:lnTo>
                  <a:lnTo>
                    <a:pt x="1012" y="2317"/>
                  </a:lnTo>
                  <a:lnTo>
                    <a:pt x="939" y="2305"/>
                  </a:lnTo>
                  <a:lnTo>
                    <a:pt x="867" y="2289"/>
                  </a:lnTo>
                  <a:lnTo>
                    <a:pt x="796" y="2268"/>
                  </a:lnTo>
                  <a:lnTo>
                    <a:pt x="728" y="2243"/>
                  </a:lnTo>
                  <a:lnTo>
                    <a:pt x="662" y="2213"/>
                  </a:lnTo>
                  <a:lnTo>
                    <a:pt x="598" y="2180"/>
                  </a:lnTo>
                  <a:lnTo>
                    <a:pt x="536" y="2143"/>
                  </a:lnTo>
                  <a:lnTo>
                    <a:pt x="477" y="2103"/>
                  </a:lnTo>
                  <a:lnTo>
                    <a:pt x="420" y="2059"/>
                  </a:lnTo>
                  <a:lnTo>
                    <a:pt x="367" y="2011"/>
                  </a:lnTo>
                  <a:lnTo>
                    <a:pt x="316" y="1961"/>
                  </a:lnTo>
                  <a:lnTo>
                    <a:pt x="269" y="1907"/>
                  </a:lnTo>
                  <a:lnTo>
                    <a:pt x="225" y="1851"/>
                  </a:lnTo>
                  <a:lnTo>
                    <a:pt x="184" y="1792"/>
                  </a:lnTo>
                  <a:lnTo>
                    <a:pt x="147" y="1730"/>
                  </a:lnTo>
                  <a:lnTo>
                    <a:pt x="114" y="1666"/>
                  </a:lnTo>
                  <a:lnTo>
                    <a:pt x="85" y="1600"/>
                  </a:lnTo>
                  <a:lnTo>
                    <a:pt x="60" y="1531"/>
                  </a:lnTo>
                  <a:lnTo>
                    <a:pt x="39" y="1461"/>
                  </a:lnTo>
                  <a:lnTo>
                    <a:pt x="22" y="1389"/>
                  </a:lnTo>
                  <a:lnTo>
                    <a:pt x="10" y="1315"/>
                  </a:lnTo>
                  <a:lnTo>
                    <a:pt x="3" y="1240"/>
                  </a:lnTo>
                  <a:lnTo>
                    <a:pt x="0" y="1164"/>
                  </a:lnTo>
                  <a:lnTo>
                    <a:pt x="3" y="1087"/>
                  </a:lnTo>
                  <a:lnTo>
                    <a:pt x="10" y="1012"/>
                  </a:lnTo>
                  <a:lnTo>
                    <a:pt x="22" y="938"/>
                  </a:lnTo>
                  <a:lnTo>
                    <a:pt x="39" y="866"/>
                  </a:lnTo>
                  <a:lnTo>
                    <a:pt x="60" y="796"/>
                  </a:lnTo>
                  <a:lnTo>
                    <a:pt x="85" y="727"/>
                  </a:lnTo>
                  <a:lnTo>
                    <a:pt x="114" y="661"/>
                  </a:lnTo>
                  <a:lnTo>
                    <a:pt x="147" y="597"/>
                  </a:lnTo>
                  <a:lnTo>
                    <a:pt x="184" y="535"/>
                  </a:lnTo>
                  <a:lnTo>
                    <a:pt x="225" y="476"/>
                  </a:lnTo>
                  <a:lnTo>
                    <a:pt x="269" y="420"/>
                  </a:lnTo>
                  <a:lnTo>
                    <a:pt x="316" y="366"/>
                  </a:lnTo>
                  <a:lnTo>
                    <a:pt x="367" y="316"/>
                  </a:lnTo>
                  <a:lnTo>
                    <a:pt x="420" y="268"/>
                  </a:lnTo>
                  <a:lnTo>
                    <a:pt x="477" y="224"/>
                  </a:lnTo>
                  <a:lnTo>
                    <a:pt x="536" y="184"/>
                  </a:lnTo>
                  <a:lnTo>
                    <a:pt x="598" y="147"/>
                  </a:lnTo>
                  <a:lnTo>
                    <a:pt x="662" y="114"/>
                  </a:lnTo>
                  <a:lnTo>
                    <a:pt x="728" y="84"/>
                  </a:lnTo>
                  <a:lnTo>
                    <a:pt x="796" y="59"/>
                  </a:lnTo>
                  <a:lnTo>
                    <a:pt x="867" y="38"/>
                  </a:lnTo>
                  <a:lnTo>
                    <a:pt x="939" y="22"/>
                  </a:lnTo>
                  <a:lnTo>
                    <a:pt x="1012" y="10"/>
                  </a:lnTo>
                  <a:lnTo>
                    <a:pt x="1088" y="2"/>
                  </a:lnTo>
                  <a:lnTo>
                    <a:pt x="1164" y="0"/>
                  </a:lnTo>
                  <a:lnTo>
                    <a:pt x="1241" y="2"/>
                  </a:lnTo>
                  <a:lnTo>
                    <a:pt x="1316" y="10"/>
                  </a:lnTo>
                  <a:lnTo>
                    <a:pt x="1389" y="22"/>
                  </a:lnTo>
                  <a:lnTo>
                    <a:pt x="1462" y="38"/>
                  </a:lnTo>
                  <a:lnTo>
                    <a:pt x="1532" y="59"/>
                  </a:lnTo>
                  <a:lnTo>
                    <a:pt x="1600" y="84"/>
                  </a:lnTo>
                  <a:lnTo>
                    <a:pt x="1666" y="114"/>
                  </a:lnTo>
                  <a:lnTo>
                    <a:pt x="1731" y="147"/>
                  </a:lnTo>
                  <a:lnTo>
                    <a:pt x="1792" y="184"/>
                  </a:lnTo>
                  <a:lnTo>
                    <a:pt x="1851" y="224"/>
                  </a:lnTo>
                  <a:lnTo>
                    <a:pt x="1908" y="268"/>
                  </a:lnTo>
                  <a:lnTo>
                    <a:pt x="1961" y="316"/>
                  </a:lnTo>
                  <a:lnTo>
                    <a:pt x="2012" y="366"/>
                  </a:lnTo>
                  <a:lnTo>
                    <a:pt x="2059" y="420"/>
                  </a:lnTo>
                  <a:lnTo>
                    <a:pt x="2103" y="476"/>
                  </a:lnTo>
                  <a:lnTo>
                    <a:pt x="2144" y="535"/>
                  </a:lnTo>
                  <a:lnTo>
                    <a:pt x="2181" y="597"/>
                  </a:lnTo>
                  <a:lnTo>
                    <a:pt x="2214" y="661"/>
                  </a:lnTo>
                  <a:lnTo>
                    <a:pt x="2243" y="727"/>
                  </a:lnTo>
                  <a:lnTo>
                    <a:pt x="2268" y="796"/>
                  </a:lnTo>
                  <a:lnTo>
                    <a:pt x="2289" y="866"/>
                  </a:lnTo>
                  <a:lnTo>
                    <a:pt x="2306" y="938"/>
                  </a:lnTo>
                  <a:lnTo>
                    <a:pt x="2318" y="1012"/>
                  </a:lnTo>
                  <a:lnTo>
                    <a:pt x="2325" y="1087"/>
                  </a:lnTo>
                  <a:lnTo>
                    <a:pt x="2328" y="1164"/>
                  </a:lnTo>
                  <a:lnTo>
                    <a:pt x="2325" y="1240"/>
                  </a:lnTo>
                  <a:lnTo>
                    <a:pt x="2318" y="1315"/>
                  </a:lnTo>
                  <a:lnTo>
                    <a:pt x="2306" y="1389"/>
                  </a:lnTo>
                  <a:lnTo>
                    <a:pt x="2289" y="1461"/>
                  </a:lnTo>
                  <a:lnTo>
                    <a:pt x="2268" y="1531"/>
                  </a:lnTo>
                  <a:lnTo>
                    <a:pt x="2243" y="1600"/>
                  </a:lnTo>
                  <a:lnTo>
                    <a:pt x="2214" y="1666"/>
                  </a:lnTo>
                  <a:lnTo>
                    <a:pt x="2181" y="1730"/>
                  </a:lnTo>
                  <a:lnTo>
                    <a:pt x="2144" y="1792"/>
                  </a:lnTo>
                  <a:lnTo>
                    <a:pt x="2103" y="1851"/>
                  </a:lnTo>
                  <a:lnTo>
                    <a:pt x="2059" y="1907"/>
                  </a:lnTo>
                  <a:lnTo>
                    <a:pt x="2012" y="1961"/>
                  </a:lnTo>
                  <a:lnTo>
                    <a:pt x="1961" y="2011"/>
                  </a:lnTo>
                  <a:lnTo>
                    <a:pt x="1908" y="2059"/>
                  </a:lnTo>
                  <a:lnTo>
                    <a:pt x="1851" y="2103"/>
                  </a:lnTo>
                  <a:lnTo>
                    <a:pt x="1792" y="2143"/>
                  </a:lnTo>
                  <a:lnTo>
                    <a:pt x="1731" y="2180"/>
                  </a:lnTo>
                  <a:lnTo>
                    <a:pt x="1666" y="2213"/>
                  </a:lnTo>
                  <a:lnTo>
                    <a:pt x="1600" y="2243"/>
                  </a:lnTo>
                  <a:lnTo>
                    <a:pt x="1532" y="2268"/>
                  </a:lnTo>
                  <a:lnTo>
                    <a:pt x="1462" y="2289"/>
                  </a:lnTo>
                  <a:lnTo>
                    <a:pt x="1389" y="2305"/>
                  </a:lnTo>
                  <a:lnTo>
                    <a:pt x="1316" y="2317"/>
                  </a:lnTo>
                  <a:lnTo>
                    <a:pt x="1241" y="2325"/>
                  </a:lnTo>
                  <a:lnTo>
                    <a:pt x="1164" y="2327"/>
                  </a:lnTo>
                  <a:close/>
                </a:path>
              </a:pathLst>
            </a:custGeom>
            <a:solidFill>
              <a:srgbClr val="4D67C8">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22" name="Freeform 5">
              <a:extLst>
                <a:ext uri="{FF2B5EF4-FFF2-40B4-BE49-F238E27FC236}">
                  <a16:creationId xmlns:a16="http://schemas.microsoft.com/office/drawing/2014/main" id="{4925BCB4-4921-4078-A005-5E85589DF3DF}"/>
                </a:ext>
              </a:extLst>
            </p:cNvPr>
            <p:cNvSpPr>
              <a:spLocks/>
            </p:cNvSpPr>
            <p:nvPr/>
          </p:nvSpPr>
          <p:spPr bwMode="auto">
            <a:xfrm>
              <a:off x="9" y="1464"/>
              <a:ext cx="2328" cy="2328"/>
            </a:xfrm>
            <a:custGeom>
              <a:avLst/>
              <a:gdLst>
                <a:gd name="T0" fmla="+- 0 12 9"/>
                <a:gd name="T1" fmla="*/ T0 w 2328"/>
                <a:gd name="T2" fmla="+- 0 2551 1464"/>
                <a:gd name="T3" fmla="*/ 2551 h 2328"/>
                <a:gd name="T4" fmla="+- 0 31 9"/>
                <a:gd name="T5" fmla="*/ T4 w 2328"/>
                <a:gd name="T6" fmla="+- 0 2402 1464"/>
                <a:gd name="T7" fmla="*/ 2402 h 2328"/>
                <a:gd name="T8" fmla="+- 0 69 9"/>
                <a:gd name="T9" fmla="*/ T8 w 2328"/>
                <a:gd name="T10" fmla="+- 0 2260 1464"/>
                <a:gd name="T11" fmla="*/ 2260 h 2328"/>
                <a:gd name="T12" fmla="+- 0 123 9"/>
                <a:gd name="T13" fmla="*/ T12 w 2328"/>
                <a:gd name="T14" fmla="+- 0 2125 1464"/>
                <a:gd name="T15" fmla="*/ 2125 h 2328"/>
                <a:gd name="T16" fmla="+- 0 193 9"/>
                <a:gd name="T17" fmla="*/ T16 w 2328"/>
                <a:gd name="T18" fmla="+- 0 1999 1464"/>
                <a:gd name="T19" fmla="*/ 1999 h 2328"/>
                <a:gd name="T20" fmla="+- 0 278 9"/>
                <a:gd name="T21" fmla="*/ T20 w 2328"/>
                <a:gd name="T22" fmla="+- 0 1884 1464"/>
                <a:gd name="T23" fmla="*/ 1884 h 2328"/>
                <a:gd name="T24" fmla="+- 0 376 9"/>
                <a:gd name="T25" fmla="*/ T24 w 2328"/>
                <a:gd name="T26" fmla="+- 0 1780 1464"/>
                <a:gd name="T27" fmla="*/ 1780 h 2328"/>
                <a:gd name="T28" fmla="+- 0 486 9"/>
                <a:gd name="T29" fmla="*/ T28 w 2328"/>
                <a:gd name="T30" fmla="+- 0 1688 1464"/>
                <a:gd name="T31" fmla="*/ 1688 h 2328"/>
                <a:gd name="T32" fmla="+- 0 607 9"/>
                <a:gd name="T33" fmla="*/ T32 w 2328"/>
                <a:gd name="T34" fmla="+- 0 1611 1464"/>
                <a:gd name="T35" fmla="*/ 1611 h 2328"/>
                <a:gd name="T36" fmla="+- 0 737 9"/>
                <a:gd name="T37" fmla="*/ T36 w 2328"/>
                <a:gd name="T38" fmla="+- 0 1548 1464"/>
                <a:gd name="T39" fmla="*/ 1548 h 2328"/>
                <a:gd name="T40" fmla="+- 0 876 9"/>
                <a:gd name="T41" fmla="*/ T40 w 2328"/>
                <a:gd name="T42" fmla="+- 0 1502 1464"/>
                <a:gd name="T43" fmla="*/ 1502 h 2328"/>
                <a:gd name="T44" fmla="+- 0 1021 9"/>
                <a:gd name="T45" fmla="*/ T44 w 2328"/>
                <a:gd name="T46" fmla="+- 0 1474 1464"/>
                <a:gd name="T47" fmla="*/ 1474 h 2328"/>
                <a:gd name="T48" fmla="+- 0 1173 9"/>
                <a:gd name="T49" fmla="*/ T48 w 2328"/>
                <a:gd name="T50" fmla="+- 0 1464 1464"/>
                <a:gd name="T51" fmla="*/ 1464 h 2328"/>
                <a:gd name="T52" fmla="+- 0 1325 9"/>
                <a:gd name="T53" fmla="*/ T52 w 2328"/>
                <a:gd name="T54" fmla="+- 0 1474 1464"/>
                <a:gd name="T55" fmla="*/ 1474 h 2328"/>
                <a:gd name="T56" fmla="+- 0 1471 9"/>
                <a:gd name="T57" fmla="*/ T56 w 2328"/>
                <a:gd name="T58" fmla="+- 0 1502 1464"/>
                <a:gd name="T59" fmla="*/ 1502 h 2328"/>
                <a:gd name="T60" fmla="+- 0 1609 9"/>
                <a:gd name="T61" fmla="*/ T60 w 2328"/>
                <a:gd name="T62" fmla="+- 0 1548 1464"/>
                <a:gd name="T63" fmla="*/ 1548 h 2328"/>
                <a:gd name="T64" fmla="+- 0 1740 9"/>
                <a:gd name="T65" fmla="*/ T64 w 2328"/>
                <a:gd name="T66" fmla="+- 0 1611 1464"/>
                <a:gd name="T67" fmla="*/ 1611 h 2328"/>
                <a:gd name="T68" fmla="+- 0 1860 9"/>
                <a:gd name="T69" fmla="*/ T68 w 2328"/>
                <a:gd name="T70" fmla="+- 0 1688 1464"/>
                <a:gd name="T71" fmla="*/ 1688 h 2328"/>
                <a:gd name="T72" fmla="+- 0 1970 9"/>
                <a:gd name="T73" fmla="*/ T72 w 2328"/>
                <a:gd name="T74" fmla="+- 0 1780 1464"/>
                <a:gd name="T75" fmla="*/ 1780 h 2328"/>
                <a:gd name="T76" fmla="+- 0 2068 9"/>
                <a:gd name="T77" fmla="*/ T76 w 2328"/>
                <a:gd name="T78" fmla="+- 0 1884 1464"/>
                <a:gd name="T79" fmla="*/ 1884 h 2328"/>
                <a:gd name="T80" fmla="+- 0 2153 9"/>
                <a:gd name="T81" fmla="*/ T80 w 2328"/>
                <a:gd name="T82" fmla="+- 0 1999 1464"/>
                <a:gd name="T83" fmla="*/ 1999 h 2328"/>
                <a:gd name="T84" fmla="+- 0 2223 9"/>
                <a:gd name="T85" fmla="*/ T84 w 2328"/>
                <a:gd name="T86" fmla="+- 0 2125 1464"/>
                <a:gd name="T87" fmla="*/ 2125 h 2328"/>
                <a:gd name="T88" fmla="+- 0 2277 9"/>
                <a:gd name="T89" fmla="*/ T88 w 2328"/>
                <a:gd name="T90" fmla="+- 0 2260 1464"/>
                <a:gd name="T91" fmla="*/ 2260 h 2328"/>
                <a:gd name="T92" fmla="+- 0 2315 9"/>
                <a:gd name="T93" fmla="*/ T92 w 2328"/>
                <a:gd name="T94" fmla="+- 0 2402 1464"/>
                <a:gd name="T95" fmla="*/ 2402 h 2328"/>
                <a:gd name="T96" fmla="+- 0 2334 9"/>
                <a:gd name="T97" fmla="*/ T96 w 2328"/>
                <a:gd name="T98" fmla="+- 0 2551 1464"/>
                <a:gd name="T99" fmla="*/ 2551 h 2328"/>
                <a:gd name="T100" fmla="+- 0 2334 9"/>
                <a:gd name="T101" fmla="*/ T100 w 2328"/>
                <a:gd name="T102" fmla="+- 0 2704 1464"/>
                <a:gd name="T103" fmla="*/ 2704 h 2328"/>
                <a:gd name="T104" fmla="+- 0 2315 9"/>
                <a:gd name="T105" fmla="*/ T104 w 2328"/>
                <a:gd name="T106" fmla="+- 0 2853 1464"/>
                <a:gd name="T107" fmla="*/ 2853 h 2328"/>
                <a:gd name="T108" fmla="+- 0 2277 9"/>
                <a:gd name="T109" fmla="*/ T108 w 2328"/>
                <a:gd name="T110" fmla="+- 0 2995 1464"/>
                <a:gd name="T111" fmla="*/ 2995 h 2328"/>
                <a:gd name="T112" fmla="+- 0 2223 9"/>
                <a:gd name="T113" fmla="*/ T112 w 2328"/>
                <a:gd name="T114" fmla="+- 0 3130 1464"/>
                <a:gd name="T115" fmla="*/ 3130 h 2328"/>
                <a:gd name="T116" fmla="+- 0 2153 9"/>
                <a:gd name="T117" fmla="*/ T116 w 2328"/>
                <a:gd name="T118" fmla="+- 0 3256 1464"/>
                <a:gd name="T119" fmla="*/ 3256 h 2328"/>
                <a:gd name="T120" fmla="+- 0 2068 9"/>
                <a:gd name="T121" fmla="*/ T120 w 2328"/>
                <a:gd name="T122" fmla="+- 0 3371 1464"/>
                <a:gd name="T123" fmla="*/ 3371 h 2328"/>
                <a:gd name="T124" fmla="+- 0 1970 9"/>
                <a:gd name="T125" fmla="*/ T124 w 2328"/>
                <a:gd name="T126" fmla="+- 0 3475 1464"/>
                <a:gd name="T127" fmla="*/ 3475 h 2328"/>
                <a:gd name="T128" fmla="+- 0 1860 9"/>
                <a:gd name="T129" fmla="*/ T128 w 2328"/>
                <a:gd name="T130" fmla="+- 0 3567 1464"/>
                <a:gd name="T131" fmla="*/ 3567 h 2328"/>
                <a:gd name="T132" fmla="+- 0 1740 9"/>
                <a:gd name="T133" fmla="*/ T132 w 2328"/>
                <a:gd name="T134" fmla="+- 0 3644 1464"/>
                <a:gd name="T135" fmla="*/ 3644 h 2328"/>
                <a:gd name="T136" fmla="+- 0 1609 9"/>
                <a:gd name="T137" fmla="*/ T136 w 2328"/>
                <a:gd name="T138" fmla="+- 0 3707 1464"/>
                <a:gd name="T139" fmla="*/ 3707 h 2328"/>
                <a:gd name="T140" fmla="+- 0 1471 9"/>
                <a:gd name="T141" fmla="*/ T140 w 2328"/>
                <a:gd name="T142" fmla="+- 0 3753 1464"/>
                <a:gd name="T143" fmla="*/ 3753 h 2328"/>
                <a:gd name="T144" fmla="+- 0 1325 9"/>
                <a:gd name="T145" fmla="*/ T144 w 2328"/>
                <a:gd name="T146" fmla="+- 0 3781 1464"/>
                <a:gd name="T147" fmla="*/ 3781 h 2328"/>
                <a:gd name="T148" fmla="+- 0 1173 9"/>
                <a:gd name="T149" fmla="*/ T148 w 2328"/>
                <a:gd name="T150" fmla="+- 0 3791 1464"/>
                <a:gd name="T151" fmla="*/ 3791 h 2328"/>
                <a:gd name="T152" fmla="+- 0 1021 9"/>
                <a:gd name="T153" fmla="*/ T152 w 2328"/>
                <a:gd name="T154" fmla="+- 0 3781 1464"/>
                <a:gd name="T155" fmla="*/ 3781 h 2328"/>
                <a:gd name="T156" fmla="+- 0 876 9"/>
                <a:gd name="T157" fmla="*/ T156 w 2328"/>
                <a:gd name="T158" fmla="+- 0 3753 1464"/>
                <a:gd name="T159" fmla="*/ 3753 h 2328"/>
                <a:gd name="T160" fmla="+- 0 737 9"/>
                <a:gd name="T161" fmla="*/ T160 w 2328"/>
                <a:gd name="T162" fmla="+- 0 3707 1464"/>
                <a:gd name="T163" fmla="*/ 3707 h 2328"/>
                <a:gd name="T164" fmla="+- 0 607 9"/>
                <a:gd name="T165" fmla="*/ T164 w 2328"/>
                <a:gd name="T166" fmla="+- 0 3644 1464"/>
                <a:gd name="T167" fmla="*/ 3644 h 2328"/>
                <a:gd name="T168" fmla="+- 0 486 9"/>
                <a:gd name="T169" fmla="*/ T168 w 2328"/>
                <a:gd name="T170" fmla="+- 0 3567 1464"/>
                <a:gd name="T171" fmla="*/ 3567 h 2328"/>
                <a:gd name="T172" fmla="+- 0 376 9"/>
                <a:gd name="T173" fmla="*/ T172 w 2328"/>
                <a:gd name="T174" fmla="+- 0 3475 1464"/>
                <a:gd name="T175" fmla="*/ 3475 h 2328"/>
                <a:gd name="T176" fmla="+- 0 278 9"/>
                <a:gd name="T177" fmla="*/ T176 w 2328"/>
                <a:gd name="T178" fmla="+- 0 3371 1464"/>
                <a:gd name="T179" fmla="*/ 3371 h 2328"/>
                <a:gd name="T180" fmla="+- 0 193 9"/>
                <a:gd name="T181" fmla="*/ T180 w 2328"/>
                <a:gd name="T182" fmla="+- 0 3256 1464"/>
                <a:gd name="T183" fmla="*/ 3256 h 2328"/>
                <a:gd name="T184" fmla="+- 0 123 9"/>
                <a:gd name="T185" fmla="*/ T184 w 2328"/>
                <a:gd name="T186" fmla="+- 0 3130 1464"/>
                <a:gd name="T187" fmla="*/ 3130 h 2328"/>
                <a:gd name="T188" fmla="+- 0 69 9"/>
                <a:gd name="T189" fmla="*/ T188 w 2328"/>
                <a:gd name="T190" fmla="+- 0 2995 1464"/>
                <a:gd name="T191" fmla="*/ 2995 h 2328"/>
                <a:gd name="T192" fmla="+- 0 31 9"/>
                <a:gd name="T193" fmla="*/ T192 w 2328"/>
                <a:gd name="T194" fmla="+- 0 2853 1464"/>
                <a:gd name="T195" fmla="*/ 2853 h 2328"/>
                <a:gd name="T196" fmla="+- 0 12 9"/>
                <a:gd name="T197" fmla="*/ T196 w 2328"/>
                <a:gd name="T198" fmla="+- 0 2704 1464"/>
                <a:gd name="T199" fmla="*/ 2704 h 23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Lst>
              <a:rect l="0" t="0" r="r" b="b"/>
              <a:pathLst>
                <a:path w="2328" h="2328">
                  <a:moveTo>
                    <a:pt x="0" y="1164"/>
                  </a:moveTo>
                  <a:lnTo>
                    <a:pt x="3" y="1087"/>
                  </a:lnTo>
                  <a:lnTo>
                    <a:pt x="10" y="1012"/>
                  </a:lnTo>
                  <a:lnTo>
                    <a:pt x="22" y="938"/>
                  </a:lnTo>
                  <a:lnTo>
                    <a:pt x="39" y="866"/>
                  </a:lnTo>
                  <a:lnTo>
                    <a:pt x="60" y="796"/>
                  </a:lnTo>
                  <a:lnTo>
                    <a:pt x="85" y="727"/>
                  </a:lnTo>
                  <a:lnTo>
                    <a:pt x="114" y="661"/>
                  </a:lnTo>
                  <a:lnTo>
                    <a:pt x="147" y="597"/>
                  </a:lnTo>
                  <a:lnTo>
                    <a:pt x="184" y="535"/>
                  </a:lnTo>
                  <a:lnTo>
                    <a:pt x="225" y="476"/>
                  </a:lnTo>
                  <a:lnTo>
                    <a:pt x="269" y="420"/>
                  </a:lnTo>
                  <a:lnTo>
                    <a:pt x="316" y="366"/>
                  </a:lnTo>
                  <a:lnTo>
                    <a:pt x="367" y="316"/>
                  </a:lnTo>
                  <a:lnTo>
                    <a:pt x="420" y="268"/>
                  </a:lnTo>
                  <a:lnTo>
                    <a:pt x="477" y="224"/>
                  </a:lnTo>
                  <a:lnTo>
                    <a:pt x="536" y="184"/>
                  </a:lnTo>
                  <a:lnTo>
                    <a:pt x="598" y="147"/>
                  </a:lnTo>
                  <a:lnTo>
                    <a:pt x="662" y="114"/>
                  </a:lnTo>
                  <a:lnTo>
                    <a:pt x="728" y="84"/>
                  </a:lnTo>
                  <a:lnTo>
                    <a:pt x="796" y="59"/>
                  </a:lnTo>
                  <a:lnTo>
                    <a:pt x="867" y="38"/>
                  </a:lnTo>
                  <a:lnTo>
                    <a:pt x="939" y="22"/>
                  </a:lnTo>
                  <a:lnTo>
                    <a:pt x="1012" y="10"/>
                  </a:lnTo>
                  <a:lnTo>
                    <a:pt x="1088" y="2"/>
                  </a:lnTo>
                  <a:lnTo>
                    <a:pt x="1164" y="0"/>
                  </a:lnTo>
                  <a:lnTo>
                    <a:pt x="1241" y="2"/>
                  </a:lnTo>
                  <a:lnTo>
                    <a:pt x="1316" y="10"/>
                  </a:lnTo>
                  <a:lnTo>
                    <a:pt x="1389" y="22"/>
                  </a:lnTo>
                  <a:lnTo>
                    <a:pt x="1462" y="38"/>
                  </a:lnTo>
                  <a:lnTo>
                    <a:pt x="1532" y="59"/>
                  </a:lnTo>
                  <a:lnTo>
                    <a:pt x="1600" y="84"/>
                  </a:lnTo>
                  <a:lnTo>
                    <a:pt x="1666" y="114"/>
                  </a:lnTo>
                  <a:lnTo>
                    <a:pt x="1731" y="147"/>
                  </a:lnTo>
                  <a:lnTo>
                    <a:pt x="1792" y="184"/>
                  </a:lnTo>
                  <a:lnTo>
                    <a:pt x="1851" y="224"/>
                  </a:lnTo>
                  <a:lnTo>
                    <a:pt x="1908" y="268"/>
                  </a:lnTo>
                  <a:lnTo>
                    <a:pt x="1961" y="316"/>
                  </a:lnTo>
                  <a:lnTo>
                    <a:pt x="2012" y="366"/>
                  </a:lnTo>
                  <a:lnTo>
                    <a:pt x="2059" y="420"/>
                  </a:lnTo>
                  <a:lnTo>
                    <a:pt x="2103" y="476"/>
                  </a:lnTo>
                  <a:lnTo>
                    <a:pt x="2144" y="535"/>
                  </a:lnTo>
                  <a:lnTo>
                    <a:pt x="2181" y="597"/>
                  </a:lnTo>
                  <a:lnTo>
                    <a:pt x="2214" y="661"/>
                  </a:lnTo>
                  <a:lnTo>
                    <a:pt x="2243" y="727"/>
                  </a:lnTo>
                  <a:lnTo>
                    <a:pt x="2268" y="796"/>
                  </a:lnTo>
                  <a:lnTo>
                    <a:pt x="2289" y="866"/>
                  </a:lnTo>
                  <a:lnTo>
                    <a:pt x="2306" y="938"/>
                  </a:lnTo>
                  <a:lnTo>
                    <a:pt x="2318" y="1012"/>
                  </a:lnTo>
                  <a:lnTo>
                    <a:pt x="2325" y="1087"/>
                  </a:lnTo>
                  <a:lnTo>
                    <a:pt x="2328" y="1164"/>
                  </a:lnTo>
                  <a:lnTo>
                    <a:pt x="2325" y="1240"/>
                  </a:lnTo>
                  <a:lnTo>
                    <a:pt x="2318" y="1315"/>
                  </a:lnTo>
                  <a:lnTo>
                    <a:pt x="2306" y="1389"/>
                  </a:lnTo>
                  <a:lnTo>
                    <a:pt x="2289" y="1461"/>
                  </a:lnTo>
                  <a:lnTo>
                    <a:pt x="2268" y="1531"/>
                  </a:lnTo>
                  <a:lnTo>
                    <a:pt x="2243" y="1600"/>
                  </a:lnTo>
                  <a:lnTo>
                    <a:pt x="2214" y="1666"/>
                  </a:lnTo>
                  <a:lnTo>
                    <a:pt x="2181" y="1730"/>
                  </a:lnTo>
                  <a:lnTo>
                    <a:pt x="2144" y="1792"/>
                  </a:lnTo>
                  <a:lnTo>
                    <a:pt x="2103" y="1851"/>
                  </a:lnTo>
                  <a:lnTo>
                    <a:pt x="2059" y="1907"/>
                  </a:lnTo>
                  <a:lnTo>
                    <a:pt x="2012" y="1961"/>
                  </a:lnTo>
                  <a:lnTo>
                    <a:pt x="1961" y="2011"/>
                  </a:lnTo>
                  <a:lnTo>
                    <a:pt x="1908" y="2059"/>
                  </a:lnTo>
                  <a:lnTo>
                    <a:pt x="1851" y="2103"/>
                  </a:lnTo>
                  <a:lnTo>
                    <a:pt x="1792" y="2143"/>
                  </a:lnTo>
                  <a:lnTo>
                    <a:pt x="1731" y="2180"/>
                  </a:lnTo>
                  <a:lnTo>
                    <a:pt x="1666" y="2213"/>
                  </a:lnTo>
                  <a:lnTo>
                    <a:pt x="1600" y="2243"/>
                  </a:lnTo>
                  <a:lnTo>
                    <a:pt x="1532" y="2268"/>
                  </a:lnTo>
                  <a:lnTo>
                    <a:pt x="1462" y="2289"/>
                  </a:lnTo>
                  <a:lnTo>
                    <a:pt x="1389" y="2305"/>
                  </a:lnTo>
                  <a:lnTo>
                    <a:pt x="1316" y="2317"/>
                  </a:lnTo>
                  <a:lnTo>
                    <a:pt x="1241" y="2325"/>
                  </a:lnTo>
                  <a:lnTo>
                    <a:pt x="1164" y="2327"/>
                  </a:lnTo>
                  <a:lnTo>
                    <a:pt x="1088" y="2325"/>
                  </a:lnTo>
                  <a:lnTo>
                    <a:pt x="1012" y="2317"/>
                  </a:lnTo>
                  <a:lnTo>
                    <a:pt x="939" y="2305"/>
                  </a:lnTo>
                  <a:lnTo>
                    <a:pt x="867" y="2289"/>
                  </a:lnTo>
                  <a:lnTo>
                    <a:pt x="796" y="2268"/>
                  </a:lnTo>
                  <a:lnTo>
                    <a:pt x="728" y="2243"/>
                  </a:lnTo>
                  <a:lnTo>
                    <a:pt x="662" y="2213"/>
                  </a:lnTo>
                  <a:lnTo>
                    <a:pt x="598" y="2180"/>
                  </a:lnTo>
                  <a:lnTo>
                    <a:pt x="536" y="2143"/>
                  </a:lnTo>
                  <a:lnTo>
                    <a:pt x="477" y="2103"/>
                  </a:lnTo>
                  <a:lnTo>
                    <a:pt x="420" y="2059"/>
                  </a:lnTo>
                  <a:lnTo>
                    <a:pt x="367" y="2011"/>
                  </a:lnTo>
                  <a:lnTo>
                    <a:pt x="316" y="1961"/>
                  </a:lnTo>
                  <a:lnTo>
                    <a:pt x="269" y="1907"/>
                  </a:lnTo>
                  <a:lnTo>
                    <a:pt x="225" y="1851"/>
                  </a:lnTo>
                  <a:lnTo>
                    <a:pt x="184" y="1792"/>
                  </a:lnTo>
                  <a:lnTo>
                    <a:pt x="147" y="1730"/>
                  </a:lnTo>
                  <a:lnTo>
                    <a:pt x="114" y="1666"/>
                  </a:lnTo>
                  <a:lnTo>
                    <a:pt x="85" y="1600"/>
                  </a:lnTo>
                  <a:lnTo>
                    <a:pt x="60" y="1531"/>
                  </a:lnTo>
                  <a:lnTo>
                    <a:pt x="39" y="1461"/>
                  </a:lnTo>
                  <a:lnTo>
                    <a:pt x="22" y="1389"/>
                  </a:lnTo>
                  <a:lnTo>
                    <a:pt x="10" y="1315"/>
                  </a:lnTo>
                  <a:lnTo>
                    <a:pt x="3" y="1240"/>
                  </a:lnTo>
                  <a:lnTo>
                    <a:pt x="0" y="1164"/>
                  </a:lnTo>
                  <a:close/>
                </a:path>
              </a:pathLst>
            </a:custGeom>
            <a:noFill/>
            <a:ln w="11947">
              <a:solidFill>
                <a:srgbClr val="97D449"/>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23" name="Text Box 4">
              <a:extLst>
                <a:ext uri="{FF2B5EF4-FFF2-40B4-BE49-F238E27FC236}">
                  <a16:creationId xmlns:a16="http://schemas.microsoft.com/office/drawing/2014/main" id="{A09B0FDF-D9E2-4B31-8404-9B3AB4295E5A}"/>
                </a:ext>
              </a:extLst>
            </p:cNvPr>
            <p:cNvSpPr txBox="1">
              <a:spLocks noChangeArrowheads="1"/>
            </p:cNvSpPr>
            <p:nvPr/>
          </p:nvSpPr>
          <p:spPr bwMode="auto">
            <a:xfrm>
              <a:off x="1505" y="834"/>
              <a:ext cx="1036"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it-IT" sz="1100" b="1" i="0" u="none" strike="noStrike" cap="none" normalizeH="0" baseline="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APERTURA</a:t>
              </a:r>
              <a:endParaRPr kumimoji="0" lang="en-US" altLang="it-IT" sz="1800" b="0" i="0" u="none" strike="noStrike" cap="none" normalizeH="0" baseline="0">
                <a:ln>
                  <a:noFill/>
                </a:ln>
                <a:solidFill>
                  <a:schemeClr val="tx1"/>
                </a:solidFill>
                <a:effectLst/>
                <a:latin typeface="Arial" panose="020B0604020202020204" pitchFamily="34" charset="0"/>
              </a:endParaRPr>
            </a:p>
          </p:txBody>
        </p:sp>
        <p:sp>
          <p:nvSpPr>
            <p:cNvPr id="24" name="Text Box 3">
              <a:extLst>
                <a:ext uri="{FF2B5EF4-FFF2-40B4-BE49-F238E27FC236}">
                  <a16:creationId xmlns:a16="http://schemas.microsoft.com/office/drawing/2014/main" id="{462892D4-DFD6-432F-9736-271A5691E46F}"/>
                </a:ext>
              </a:extLst>
            </p:cNvPr>
            <p:cNvSpPr txBox="1">
              <a:spLocks noChangeArrowheads="1"/>
            </p:cNvSpPr>
            <p:nvPr/>
          </p:nvSpPr>
          <p:spPr bwMode="auto">
            <a:xfrm>
              <a:off x="335" y="2599"/>
              <a:ext cx="1205"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it-IT" sz="11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ESPANSIONE</a:t>
              </a:r>
              <a:endParaRPr kumimoji="0" lang="en-US" altLang="it-IT" sz="1800" b="0" i="0" u="none" strike="noStrike" cap="none" normalizeH="0" baseline="0" dirty="0">
                <a:ln>
                  <a:noFill/>
                </a:ln>
                <a:solidFill>
                  <a:schemeClr val="tx1"/>
                </a:solidFill>
                <a:effectLst/>
                <a:latin typeface="Arial" panose="020B0604020202020204" pitchFamily="34" charset="0"/>
              </a:endParaRPr>
            </a:p>
          </p:txBody>
        </p:sp>
        <p:sp>
          <p:nvSpPr>
            <p:cNvPr id="25" name="Text Box 2">
              <a:extLst>
                <a:ext uri="{FF2B5EF4-FFF2-40B4-BE49-F238E27FC236}">
                  <a16:creationId xmlns:a16="http://schemas.microsoft.com/office/drawing/2014/main" id="{6B216C79-042C-4217-A8B6-59BA5D9D8B98}"/>
                </a:ext>
              </a:extLst>
            </p:cNvPr>
            <p:cNvSpPr txBox="1">
              <a:spLocks noChangeArrowheads="1"/>
            </p:cNvSpPr>
            <p:nvPr/>
          </p:nvSpPr>
          <p:spPr bwMode="auto">
            <a:xfrm>
              <a:off x="2435" y="2599"/>
              <a:ext cx="1349"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it-IT" sz="1100" b="1" i="0" u="none" strike="noStrike" cap="none" normalizeH="0" baseline="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ACCOGLIENZA</a:t>
              </a:r>
              <a:endParaRPr kumimoji="0" lang="en-US" altLang="it-IT" sz="1800" b="0" i="0" u="none" strike="noStrike" cap="none" normalizeH="0" baseline="0">
                <a:ln>
                  <a:noFill/>
                </a:ln>
                <a:solidFill>
                  <a:schemeClr val="tx1"/>
                </a:solidFill>
                <a:effectLst/>
                <a:latin typeface="Arial" panose="020B0604020202020204" pitchFamily="34" charset="0"/>
              </a:endParaRPr>
            </a:p>
          </p:txBody>
        </p:sp>
      </p:grpSp>
      <p:sp>
        <p:nvSpPr>
          <p:cNvPr id="26" name="Rettangolo 25">
            <a:extLst>
              <a:ext uri="{FF2B5EF4-FFF2-40B4-BE49-F238E27FC236}">
                <a16:creationId xmlns:a16="http://schemas.microsoft.com/office/drawing/2014/main" id="{9C9C6B74-B827-4F02-99D9-044644909B30}"/>
              </a:ext>
            </a:extLst>
          </p:cNvPr>
          <p:cNvSpPr/>
          <p:nvPr/>
        </p:nvSpPr>
        <p:spPr>
          <a:xfrm>
            <a:off x="2807856" y="931515"/>
            <a:ext cx="1918410" cy="369332"/>
          </a:xfrm>
          <a:prstGeom prst="rect">
            <a:avLst/>
          </a:prstGeom>
        </p:spPr>
        <p:txBody>
          <a:bodyPr wrap="none">
            <a:spAutoFit/>
          </a:bodyPr>
          <a:lstStyle/>
          <a:p>
            <a:r>
              <a:rPr lang="it-IT" b="1" dirty="0">
                <a:solidFill>
                  <a:srgbClr val="FF0000"/>
                </a:solidFill>
                <a:latin typeface="Barlow"/>
              </a:rPr>
              <a:t>Aree di intervento</a:t>
            </a:r>
          </a:p>
        </p:txBody>
      </p:sp>
    </p:spTree>
    <p:extLst>
      <p:ext uri="{BB962C8B-B14F-4D97-AF65-F5344CB8AC3E}">
        <p14:creationId xmlns:p14="http://schemas.microsoft.com/office/powerpoint/2010/main" val="152796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98D9795B-6B0A-48F1-A384-AC11DA0F7D63}"/>
              </a:ext>
            </a:extLst>
          </p:cNvPr>
          <p:cNvSpPr>
            <a:spLocks noGrp="1"/>
          </p:cNvSpPr>
          <p:nvPr>
            <p:ph type="body" sz="quarter" idx="13"/>
          </p:nvPr>
        </p:nvSpPr>
        <p:spPr/>
        <p:txBody>
          <a:bodyPr/>
          <a:lstStyle/>
          <a:p>
            <a:r>
              <a:rPr lang="it-IT" b="1" dirty="0">
                <a:solidFill>
                  <a:srgbClr val="FF0000"/>
                </a:solidFill>
              </a:rPr>
              <a:t>UNIVR si conferma punto di riferimento a livello nazionale per le attività rivolte a studentesse e studenti appartenenti a fasce deboli</a:t>
            </a:r>
          </a:p>
        </p:txBody>
      </p:sp>
      <p:sp>
        <p:nvSpPr>
          <p:cNvPr id="4" name="Titolo 3">
            <a:extLst>
              <a:ext uri="{FF2B5EF4-FFF2-40B4-BE49-F238E27FC236}">
                <a16:creationId xmlns:a16="http://schemas.microsoft.com/office/drawing/2014/main" id="{ACA3352B-3D5E-4986-BBA9-B48591A67726}"/>
              </a:ext>
            </a:extLst>
          </p:cNvPr>
          <p:cNvSpPr>
            <a:spLocks noGrp="1"/>
          </p:cNvSpPr>
          <p:nvPr>
            <p:ph type="title"/>
          </p:nvPr>
        </p:nvSpPr>
        <p:spPr/>
        <p:txBody>
          <a:bodyPr/>
          <a:lstStyle/>
          <a:p>
            <a:r>
              <a:rPr lang="it-IT" sz="3000" dirty="0"/>
              <a:t>Diritto allo studio – interventi a favore delle studentesse e studenti</a:t>
            </a:r>
          </a:p>
        </p:txBody>
      </p:sp>
      <p:graphicFrame>
        <p:nvGraphicFramePr>
          <p:cNvPr id="11" name="Segnaposto contenuto 10">
            <a:extLst>
              <a:ext uri="{FF2B5EF4-FFF2-40B4-BE49-F238E27FC236}">
                <a16:creationId xmlns:a16="http://schemas.microsoft.com/office/drawing/2014/main" id="{E1EBCB3A-D50E-444F-8C6A-9469325093C0}"/>
              </a:ext>
            </a:extLst>
          </p:cNvPr>
          <p:cNvGraphicFramePr>
            <a:graphicFrameLocks noGrp="1"/>
          </p:cNvGraphicFramePr>
          <p:nvPr>
            <p:ph idx="14"/>
            <p:extLst>
              <p:ext uri="{D42A27DB-BD31-4B8C-83A1-F6EECF244321}">
                <p14:modId xmlns:p14="http://schemas.microsoft.com/office/powerpoint/2010/main" val="202822291"/>
              </p:ext>
            </p:extLst>
          </p:nvPr>
        </p:nvGraphicFramePr>
        <p:xfrm>
          <a:off x="2917204" y="2751825"/>
          <a:ext cx="5895493" cy="2457627"/>
        </p:xfrm>
        <a:graphic>
          <a:graphicData uri="http://schemas.openxmlformats.org/drawingml/2006/table">
            <a:tbl>
              <a:tblPr>
                <a:tableStyleId>{69012ECD-51FC-41F1-AA8D-1B2483CD663E}</a:tableStyleId>
              </a:tblPr>
              <a:tblGrid>
                <a:gridCol w="2933460">
                  <a:extLst>
                    <a:ext uri="{9D8B030D-6E8A-4147-A177-3AD203B41FA5}">
                      <a16:colId xmlns:a16="http://schemas.microsoft.com/office/drawing/2014/main" val="2316728491"/>
                    </a:ext>
                  </a:extLst>
                </a:gridCol>
                <a:gridCol w="2962033">
                  <a:extLst>
                    <a:ext uri="{9D8B030D-6E8A-4147-A177-3AD203B41FA5}">
                      <a16:colId xmlns:a16="http://schemas.microsoft.com/office/drawing/2014/main" val="123240371"/>
                    </a:ext>
                  </a:extLst>
                </a:gridCol>
              </a:tblGrid>
              <a:tr h="278967">
                <a:tc gridSpan="2">
                  <a:txBody>
                    <a:bodyPr/>
                    <a:lstStyle/>
                    <a:p>
                      <a:pPr algn="ctr" fontAlgn="ctr"/>
                      <a:r>
                        <a:rPr lang="it-IT" sz="1800" b="1" i="0" u="none" strike="noStrike" dirty="0">
                          <a:effectLst/>
                          <a:latin typeface="Barlow"/>
                        </a:rPr>
                        <a:t>BORSE PER IL DIRITTO ALLO STUDIO UNIVERSITARIO</a:t>
                      </a:r>
                      <a:endParaRPr lang="it-IT" sz="1800" b="1" i="0" u="none" strike="noStrike" dirty="0">
                        <a:solidFill>
                          <a:srgbClr val="000000"/>
                        </a:solidFill>
                        <a:effectLst/>
                        <a:latin typeface="Barlow"/>
                      </a:endParaRPr>
                    </a:p>
                  </a:txBody>
                  <a:tcPr marL="9525" marR="9525" marT="9525" marB="0" anchor="ctr"/>
                </a:tc>
                <a:tc hMerge="1">
                  <a:txBody>
                    <a:bodyPr/>
                    <a:lstStyle/>
                    <a:p>
                      <a:endParaRPr lang="it-IT"/>
                    </a:p>
                  </a:txBody>
                  <a:tcPr/>
                </a:tc>
                <a:extLst>
                  <a:ext uri="{0D108BD9-81ED-4DB2-BD59-A6C34878D82A}">
                    <a16:rowId xmlns:a16="http://schemas.microsoft.com/office/drawing/2014/main" val="3912808479"/>
                  </a:ext>
                </a:extLst>
              </a:tr>
              <a:tr h="385721">
                <a:tc>
                  <a:txBody>
                    <a:bodyPr/>
                    <a:lstStyle/>
                    <a:p>
                      <a:pPr algn="ctr" fontAlgn="ctr"/>
                      <a:r>
                        <a:rPr lang="it-IT" sz="1800" b="1" u="none" strike="noStrike" dirty="0">
                          <a:effectLst/>
                          <a:latin typeface="Barlow"/>
                        </a:rPr>
                        <a:t>anno accademico</a:t>
                      </a:r>
                      <a:endParaRPr lang="it-IT" sz="1800" b="1" i="0" u="none" strike="noStrike" dirty="0">
                        <a:solidFill>
                          <a:srgbClr val="000000"/>
                        </a:solidFill>
                        <a:effectLst/>
                        <a:latin typeface="Barlow"/>
                      </a:endParaRPr>
                    </a:p>
                  </a:txBody>
                  <a:tcPr marL="9525" marR="9525" marT="9525" marB="0" anchor="ctr"/>
                </a:tc>
                <a:tc>
                  <a:txBody>
                    <a:bodyPr/>
                    <a:lstStyle/>
                    <a:p>
                      <a:pPr algn="ctr" fontAlgn="ctr"/>
                      <a:r>
                        <a:rPr lang="it-IT" sz="1800" b="1" u="none" strike="noStrike" dirty="0">
                          <a:effectLst/>
                          <a:latin typeface="Barlow"/>
                        </a:rPr>
                        <a:t>numero borse assegnate</a:t>
                      </a:r>
                      <a:endParaRPr lang="it-IT" sz="1800" b="1" i="0" u="none" strike="noStrike" dirty="0">
                        <a:solidFill>
                          <a:srgbClr val="000000"/>
                        </a:solidFill>
                        <a:effectLst/>
                        <a:latin typeface="Barlow"/>
                      </a:endParaRPr>
                    </a:p>
                  </a:txBody>
                  <a:tcPr marL="9525" marR="9525" marT="9525" marB="0" anchor="ctr"/>
                </a:tc>
                <a:extLst>
                  <a:ext uri="{0D108BD9-81ED-4DB2-BD59-A6C34878D82A}">
                    <a16:rowId xmlns:a16="http://schemas.microsoft.com/office/drawing/2014/main" val="1804503761"/>
                  </a:ext>
                </a:extLst>
              </a:tr>
              <a:tr h="278967">
                <a:tc>
                  <a:txBody>
                    <a:bodyPr/>
                    <a:lstStyle/>
                    <a:p>
                      <a:pPr algn="ctr" fontAlgn="ctr"/>
                      <a:r>
                        <a:rPr lang="it-IT" sz="1800" u="none" strike="noStrike" dirty="0">
                          <a:effectLst/>
                          <a:latin typeface="Barlow"/>
                        </a:rPr>
                        <a:t>2019/2020</a:t>
                      </a:r>
                      <a:endParaRPr lang="it-IT" sz="1800" b="0" i="0" u="none" strike="noStrike" dirty="0">
                        <a:solidFill>
                          <a:srgbClr val="000000"/>
                        </a:solidFill>
                        <a:effectLst/>
                        <a:latin typeface="Barlow"/>
                      </a:endParaRPr>
                    </a:p>
                  </a:txBody>
                  <a:tcPr marL="9525" marR="9525" marT="9525" marB="0" anchor="ctr"/>
                </a:tc>
                <a:tc>
                  <a:txBody>
                    <a:bodyPr/>
                    <a:lstStyle/>
                    <a:p>
                      <a:pPr algn="ctr" fontAlgn="ctr"/>
                      <a:r>
                        <a:rPr lang="it-IT" sz="1800" u="none" strike="noStrike" dirty="0">
                          <a:effectLst/>
                          <a:latin typeface="Barlow"/>
                        </a:rPr>
                        <a:t>2476</a:t>
                      </a:r>
                      <a:endParaRPr lang="it-IT" sz="1800" b="0" i="0" u="none" strike="noStrike" dirty="0">
                        <a:solidFill>
                          <a:srgbClr val="000000"/>
                        </a:solidFill>
                        <a:effectLst/>
                        <a:latin typeface="Barlow"/>
                      </a:endParaRPr>
                    </a:p>
                  </a:txBody>
                  <a:tcPr marL="9525" marR="9525" marT="9525" marB="0" anchor="ctr"/>
                </a:tc>
                <a:extLst>
                  <a:ext uri="{0D108BD9-81ED-4DB2-BD59-A6C34878D82A}">
                    <a16:rowId xmlns:a16="http://schemas.microsoft.com/office/drawing/2014/main" val="2396768834"/>
                  </a:ext>
                </a:extLst>
              </a:tr>
              <a:tr h="278967">
                <a:tc>
                  <a:txBody>
                    <a:bodyPr/>
                    <a:lstStyle/>
                    <a:p>
                      <a:pPr algn="ctr" fontAlgn="ctr"/>
                      <a:r>
                        <a:rPr lang="it-IT" sz="1800" u="none" strike="noStrike" dirty="0">
                          <a:effectLst/>
                          <a:latin typeface="Barlow"/>
                        </a:rPr>
                        <a:t>2020/2021</a:t>
                      </a:r>
                      <a:endParaRPr lang="it-IT" sz="1800" b="0" i="0" u="none" strike="noStrike" dirty="0">
                        <a:solidFill>
                          <a:srgbClr val="000000"/>
                        </a:solidFill>
                        <a:effectLst/>
                        <a:latin typeface="Barlow"/>
                      </a:endParaRPr>
                    </a:p>
                  </a:txBody>
                  <a:tcPr marL="9525" marR="9525" marT="9525" marB="0" anchor="ctr"/>
                </a:tc>
                <a:tc>
                  <a:txBody>
                    <a:bodyPr/>
                    <a:lstStyle/>
                    <a:p>
                      <a:pPr algn="ctr" fontAlgn="ctr"/>
                      <a:r>
                        <a:rPr lang="it-IT" sz="1800" u="none" strike="noStrike" dirty="0">
                          <a:effectLst/>
                          <a:latin typeface="Barlow"/>
                        </a:rPr>
                        <a:t>2410</a:t>
                      </a:r>
                      <a:endParaRPr lang="it-IT" sz="1800" b="0" i="0" u="none" strike="noStrike" dirty="0">
                        <a:solidFill>
                          <a:srgbClr val="000000"/>
                        </a:solidFill>
                        <a:effectLst/>
                        <a:latin typeface="Barlow"/>
                      </a:endParaRPr>
                    </a:p>
                  </a:txBody>
                  <a:tcPr marL="9525" marR="9525" marT="9525" marB="0" anchor="ctr"/>
                </a:tc>
                <a:extLst>
                  <a:ext uri="{0D108BD9-81ED-4DB2-BD59-A6C34878D82A}">
                    <a16:rowId xmlns:a16="http://schemas.microsoft.com/office/drawing/2014/main" val="902412175"/>
                  </a:ext>
                </a:extLst>
              </a:tr>
              <a:tr h="278967">
                <a:tc>
                  <a:txBody>
                    <a:bodyPr/>
                    <a:lstStyle/>
                    <a:p>
                      <a:pPr algn="ctr" fontAlgn="ctr"/>
                      <a:r>
                        <a:rPr lang="it-IT" sz="1800" u="none" strike="noStrike">
                          <a:effectLst/>
                          <a:latin typeface="Barlow"/>
                        </a:rPr>
                        <a:t>2021/2022</a:t>
                      </a:r>
                      <a:endParaRPr lang="it-IT" sz="1800" b="0" i="0" u="none" strike="noStrike">
                        <a:solidFill>
                          <a:srgbClr val="000000"/>
                        </a:solidFill>
                        <a:effectLst/>
                        <a:latin typeface="Barlow"/>
                      </a:endParaRPr>
                    </a:p>
                  </a:txBody>
                  <a:tcPr marL="9525" marR="9525" marT="9525" marB="0" anchor="ctr"/>
                </a:tc>
                <a:tc>
                  <a:txBody>
                    <a:bodyPr/>
                    <a:lstStyle/>
                    <a:p>
                      <a:pPr algn="ctr" fontAlgn="ctr"/>
                      <a:r>
                        <a:rPr lang="it-IT" sz="1800" u="none" strike="noStrike" dirty="0">
                          <a:effectLst/>
                          <a:latin typeface="Barlow"/>
                        </a:rPr>
                        <a:t>2504</a:t>
                      </a:r>
                      <a:endParaRPr lang="it-IT" sz="1800" b="0" i="0" u="none" strike="noStrike" dirty="0">
                        <a:solidFill>
                          <a:srgbClr val="000000"/>
                        </a:solidFill>
                        <a:effectLst/>
                        <a:latin typeface="Barlow"/>
                      </a:endParaRPr>
                    </a:p>
                  </a:txBody>
                  <a:tcPr marL="9525" marR="9525" marT="9525" marB="0" anchor="ctr"/>
                </a:tc>
                <a:extLst>
                  <a:ext uri="{0D108BD9-81ED-4DB2-BD59-A6C34878D82A}">
                    <a16:rowId xmlns:a16="http://schemas.microsoft.com/office/drawing/2014/main" val="3661002255"/>
                  </a:ext>
                </a:extLst>
              </a:tr>
              <a:tr h="278967">
                <a:tc>
                  <a:txBody>
                    <a:bodyPr/>
                    <a:lstStyle/>
                    <a:p>
                      <a:pPr algn="ctr" fontAlgn="ctr"/>
                      <a:r>
                        <a:rPr lang="it-IT" sz="1800" u="none" strike="noStrike">
                          <a:effectLst/>
                          <a:latin typeface="Barlow"/>
                        </a:rPr>
                        <a:t>2022/2023</a:t>
                      </a:r>
                      <a:endParaRPr lang="it-IT" sz="1800" b="0" i="0" u="none" strike="noStrike">
                        <a:solidFill>
                          <a:srgbClr val="000000"/>
                        </a:solidFill>
                        <a:effectLst/>
                        <a:latin typeface="Barlow"/>
                      </a:endParaRPr>
                    </a:p>
                  </a:txBody>
                  <a:tcPr marL="9525" marR="9525" marT="9525" marB="0" anchor="ctr"/>
                </a:tc>
                <a:tc>
                  <a:txBody>
                    <a:bodyPr/>
                    <a:lstStyle/>
                    <a:p>
                      <a:pPr algn="ctr" fontAlgn="ctr"/>
                      <a:r>
                        <a:rPr lang="it-IT" sz="1800" u="none" strike="noStrike" dirty="0">
                          <a:effectLst/>
                          <a:latin typeface="Barlow"/>
                        </a:rPr>
                        <a:t>   2244*</a:t>
                      </a:r>
                      <a:endParaRPr lang="it-IT" sz="1800" b="0" i="0" u="none" strike="noStrike" dirty="0">
                        <a:solidFill>
                          <a:srgbClr val="000000"/>
                        </a:solidFill>
                        <a:effectLst/>
                        <a:latin typeface="Barlow"/>
                      </a:endParaRPr>
                    </a:p>
                  </a:txBody>
                  <a:tcPr marL="9525" marR="9525" marT="9525" marB="0" anchor="ctr"/>
                </a:tc>
                <a:extLst>
                  <a:ext uri="{0D108BD9-81ED-4DB2-BD59-A6C34878D82A}">
                    <a16:rowId xmlns:a16="http://schemas.microsoft.com/office/drawing/2014/main" val="2997734476"/>
                  </a:ext>
                </a:extLst>
              </a:tr>
              <a:tr h="278967">
                <a:tc>
                  <a:txBody>
                    <a:bodyPr/>
                    <a:lstStyle/>
                    <a:p>
                      <a:pPr algn="l" fontAlgn="ctr"/>
                      <a:endParaRPr lang="it-IT" sz="1800" b="0" i="0" u="none" strike="noStrike" dirty="0">
                        <a:solidFill>
                          <a:srgbClr val="000000"/>
                        </a:solidFill>
                        <a:effectLst/>
                        <a:latin typeface="Barlow"/>
                      </a:endParaRPr>
                    </a:p>
                  </a:txBody>
                  <a:tcPr marL="9525" marR="9525" marT="9525" marB="0" anchor="ctr"/>
                </a:tc>
                <a:tc>
                  <a:txBody>
                    <a:bodyPr/>
                    <a:lstStyle/>
                    <a:p>
                      <a:pPr algn="l" fontAlgn="ctr"/>
                      <a:endParaRPr lang="it-IT" sz="1800" b="0" i="0" u="none" strike="noStrike" dirty="0">
                        <a:solidFill>
                          <a:srgbClr val="000000"/>
                        </a:solidFill>
                        <a:effectLst/>
                        <a:latin typeface="Barlow"/>
                      </a:endParaRPr>
                    </a:p>
                  </a:txBody>
                  <a:tcPr marL="9525" marR="9525" marT="9525" marB="0" anchor="ctr"/>
                </a:tc>
                <a:extLst>
                  <a:ext uri="{0D108BD9-81ED-4DB2-BD59-A6C34878D82A}">
                    <a16:rowId xmlns:a16="http://schemas.microsoft.com/office/drawing/2014/main" val="1533321644"/>
                  </a:ext>
                </a:extLst>
              </a:tr>
              <a:tr h="368836">
                <a:tc>
                  <a:txBody>
                    <a:bodyPr/>
                    <a:lstStyle/>
                    <a:p>
                      <a:pPr algn="l" fontAlgn="ctr"/>
                      <a:endParaRPr lang="it-IT" sz="1200" b="0" i="0" u="none" strike="noStrike" dirty="0">
                        <a:solidFill>
                          <a:srgbClr val="000000"/>
                        </a:solidFill>
                        <a:effectLst/>
                        <a:latin typeface="Barlow"/>
                      </a:endParaRPr>
                    </a:p>
                  </a:txBody>
                  <a:tcPr marL="9525" marR="9525" marT="9525" marB="0" anchor="ctr"/>
                </a:tc>
                <a:tc>
                  <a:txBody>
                    <a:bodyPr/>
                    <a:lstStyle/>
                    <a:p>
                      <a:pPr algn="l" fontAlgn="ctr"/>
                      <a:r>
                        <a:rPr lang="it-IT" sz="1800" b="0" i="0" u="none" strike="noStrike" dirty="0">
                          <a:solidFill>
                            <a:srgbClr val="000000"/>
                          </a:solidFill>
                          <a:effectLst/>
                          <a:latin typeface="Barlow"/>
                        </a:rPr>
                        <a:t> </a:t>
                      </a:r>
                    </a:p>
                  </a:txBody>
                  <a:tcPr marL="9525" marR="9525" marT="9525" marB="0" anchor="ctr"/>
                </a:tc>
                <a:extLst>
                  <a:ext uri="{0D108BD9-81ED-4DB2-BD59-A6C34878D82A}">
                    <a16:rowId xmlns:a16="http://schemas.microsoft.com/office/drawing/2014/main" val="3446182606"/>
                  </a:ext>
                </a:extLst>
              </a:tr>
            </a:tbl>
          </a:graphicData>
        </a:graphic>
      </p:graphicFrame>
      <p:graphicFrame>
        <p:nvGraphicFramePr>
          <p:cNvPr id="12" name="Tabella 11">
            <a:extLst>
              <a:ext uri="{FF2B5EF4-FFF2-40B4-BE49-F238E27FC236}">
                <a16:creationId xmlns:a16="http://schemas.microsoft.com/office/drawing/2014/main" id="{681CD881-3723-4693-AC6C-E98CC5316AE8}"/>
              </a:ext>
            </a:extLst>
          </p:cNvPr>
          <p:cNvGraphicFramePr>
            <a:graphicFrameLocks noGrp="1"/>
          </p:cNvGraphicFramePr>
          <p:nvPr>
            <p:extLst>
              <p:ext uri="{D42A27DB-BD31-4B8C-83A1-F6EECF244321}">
                <p14:modId xmlns:p14="http://schemas.microsoft.com/office/powerpoint/2010/main" val="3249855451"/>
              </p:ext>
            </p:extLst>
          </p:nvPr>
        </p:nvGraphicFramePr>
        <p:xfrm>
          <a:off x="505741" y="5484747"/>
          <a:ext cx="11275367" cy="558165"/>
        </p:xfrm>
        <a:graphic>
          <a:graphicData uri="http://schemas.openxmlformats.org/drawingml/2006/table">
            <a:tbl>
              <a:tblPr>
                <a:tableStyleId>{69012ECD-51FC-41F1-AA8D-1B2483CD663E}</a:tableStyleId>
              </a:tblPr>
              <a:tblGrid>
                <a:gridCol w="11275367">
                  <a:extLst>
                    <a:ext uri="{9D8B030D-6E8A-4147-A177-3AD203B41FA5}">
                      <a16:colId xmlns:a16="http://schemas.microsoft.com/office/drawing/2014/main" val="667490236"/>
                    </a:ext>
                  </a:extLst>
                </a:gridCol>
              </a:tblGrid>
              <a:tr h="0">
                <a:tc>
                  <a:txBody>
                    <a:bodyPr/>
                    <a:lstStyle/>
                    <a:p>
                      <a:pPr algn="l" fontAlgn="ctr"/>
                      <a:r>
                        <a:rPr lang="it-IT" sz="1800" b="1" u="none" strike="noStrike" dirty="0">
                          <a:effectLst/>
                          <a:highlight>
                            <a:srgbClr val="FFFF00"/>
                          </a:highlight>
                          <a:latin typeface="Barlow"/>
                        </a:rPr>
                        <a:t>Attivazione di bandi per l’erogazione di 180 premi di studio/di laurea (n. 15 premi per ciascuno dei 12 Dipartimenti)  rivolti a studenti iscritti nell’AA 2022-2023</a:t>
                      </a:r>
                      <a:endParaRPr lang="it-IT" sz="1800" b="1" i="0" u="none" strike="noStrike" dirty="0">
                        <a:solidFill>
                          <a:srgbClr val="000000"/>
                        </a:solidFill>
                        <a:effectLst/>
                        <a:highlight>
                          <a:srgbClr val="FFFF00"/>
                        </a:highlight>
                        <a:latin typeface="Barlow"/>
                      </a:endParaRPr>
                    </a:p>
                  </a:txBody>
                  <a:tcPr marL="9525" marR="9525" marT="9525" marB="0" anchor="ctr"/>
                </a:tc>
                <a:extLst>
                  <a:ext uri="{0D108BD9-81ED-4DB2-BD59-A6C34878D82A}">
                    <a16:rowId xmlns:a16="http://schemas.microsoft.com/office/drawing/2014/main" val="231355332"/>
                  </a:ext>
                </a:extLst>
              </a:tr>
            </a:tbl>
          </a:graphicData>
        </a:graphic>
      </p:graphicFrame>
      <p:sp>
        <p:nvSpPr>
          <p:cNvPr id="5" name="CasellaDiTesto 4">
            <a:extLst>
              <a:ext uri="{FF2B5EF4-FFF2-40B4-BE49-F238E27FC236}">
                <a16:creationId xmlns:a16="http://schemas.microsoft.com/office/drawing/2014/main" id="{A393F110-B09A-4A9F-BE01-E6474B34B3B3}"/>
              </a:ext>
            </a:extLst>
          </p:cNvPr>
          <p:cNvSpPr txBox="1"/>
          <p:nvPr/>
        </p:nvSpPr>
        <p:spPr>
          <a:xfrm>
            <a:off x="2829464" y="4931601"/>
            <a:ext cx="5776199" cy="276999"/>
          </a:xfrm>
          <a:prstGeom prst="rect">
            <a:avLst/>
          </a:prstGeom>
          <a:noFill/>
        </p:spPr>
        <p:txBody>
          <a:bodyPr wrap="square" rtlCol="0">
            <a:spAutoFit/>
          </a:bodyPr>
          <a:lstStyle/>
          <a:p>
            <a:pPr fontAlgn="ctr"/>
            <a:r>
              <a:rPr lang="it-IT" sz="1200" dirty="0">
                <a:latin typeface="Barlow"/>
              </a:rPr>
              <a:t>*dato in aggiornamento (in attesa di ulteriori fondi da parte della Regione Veneto)</a:t>
            </a:r>
            <a:endParaRPr lang="it-IT" sz="1200" dirty="0">
              <a:solidFill>
                <a:srgbClr val="000000"/>
              </a:solidFill>
              <a:latin typeface="Barlow"/>
            </a:endParaRPr>
          </a:p>
        </p:txBody>
      </p:sp>
    </p:spTree>
    <p:extLst>
      <p:ext uri="{BB962C8B-B14F-4D97-AF65-F5344CB8AC3E}">
        <p14:creationId xmlns:p14="http://schemas.microsoft.com/office/powerpoint/2010/main" val="4062516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E5F7BA54-C1E7-45B8-83FC-5BBBCABBCE5D}"/>
              </a:ext>
            </a:extLst>
          </p:cNvPr>
          <p:cNvSpPr>
            <a:spLocks noGrp="1"/>
          </p:cNvSpPr>
          <p:nvPr>
            <p:ph idx="14"/>
          </p:nvPr>
        </p:nvSpPr>
        <p:spPr>
          <a:xfrm>
            <a:off x="505742" y="2929967"/>
            <a:ext cx="10965822" cy="3266117"/>
          </a:xfrm>
        </p:spPr>
        <p:txBody>
          <a:bodyPr/>
          <a:lstStyle/>
          <a:p>
            <a:pPr algn="just"/>
            <a:r>
              <a:rPr lang="it-IT" b="1" dirty="0"/>
              <a:t>Accordo tra Università, Comune, ESU Verona e Fondazione </a:t>
            </a:r>
            <a:r>
              <a:rPr lang="it-IT" b="1" dirty="0" err="1"/>
              <a:t>Camplus</a:t>
            </a:r>
            <a:r>
              <a:rPr lang="it-IT" b="1" dirty="0"/>
              <a:t> International s.r.l. per la</a:t>
            </a:r>
          </a:p>
          <a:p>
            <a:pPr algn="just"/>
            <a:r>
              <a:rPr lang="it-IT" b="1" dirty="0"/>
              <a:t>«Casa Studenti» </a:t>
            </a:r>
            <a:r>
              <a:rPr lang="it-IT" dirty="0"/>
              <a:t>sostenuta con fondi PNRR</a:t>
            </a:r>
          </a:p>
          <a:p>
            <a:pPr algn="just"/>
            <a:r>
              <a:rPr lang="it-IT" dirty="0"/>
              <a:t>Riconversione d’uso del Palazzo Campagna Carminati (quartiere Filippini), che da struttura per anziani è diventata abitazione per studenti iscritti all’università di Verona</a:t>
            </a:r>
          </a:p>
          <a:p>
            <a:pPr algn="just"/>
            <a:r>
              <a:rPr lang="it-IT" dirty="0"/>
              <a:t>ESU ha a disposizione almeno 30 posti letto su 72 complessivi, per un periodo minimo di 3 anni rinnovabile, al prezzo calmierato non superiore a € 300,00 (utenze comprese) a posto letto. Il costo per lo studente idoneo (per reddito e merito) sarà coperto dalla borsa di studio</a:t>
            </a:r>
          </a:p>
        </p:txBody>
      </p:sp>
      <p:sp>
        <p:nvSpPr>
          <p:cNvPr id="3" name="Segnaposto testo 2">
            <a:extLst>
              <a:ext uri="{FF2B5EF4-FFF2-40B4-BE49-F238E27FC236}">
                <a16:creationId xmlns:a16="http://schemas.microsoft.com/office/drawing/2014/main" id="{F554796C-8B4C-46AE-9BCB-E1D7BC18F8B4}"/>
              </a:ext>
            </a:extLst>
          </p:cNvPr>
          <p:cNvSpPr>
            <a:spLocks noGrp="1"/>
          </p:cNvSpPr>
          <p:nvPr>
            <p:ph type="body" sz="quarter" idx="13"/>
          </p:nvPr>
        </p:nvSpPr>
        <p:spPr/>
        <p:txBody>
          <a:bodyPr/>
          <a:lstStyle/>
          <a:p>
            <a:r>
              <a:rPr lang="it-IT" b="1" dirty="0">
                <a:solidFill>
                  <a:srgbClr val="FF0000"/>
                </a:solidFill>
              </a:rPr>
              <a:t>Nuovi alloggi per studentesse e studenti UNIVR</a:t>
            </a:r>
          </a:p>
        </p:txBody>
      </p:sp>
      <p:sp>
        <p:nvSpPr>
          <p:cNvPr id="4" name="Titolo 3">
            <a:extLst>
              <a:ext uri="{FF2B5EF4-FFF2-40B4-BE49-F238E27FC236}">
                <a16:creationId xmlns:a16="http://schemas.microsoft.com/office/drawing/2014/main" id="{E8B85FEC-FF41-4AA1-9F1E-E0136CAF5B13}"/>
              </a:ext>
            </a:extLst>
          </p:cNvPr>
          <p:cNvSpPr>
            <a:spLocks noGrp="1"/>
          </p:cNvSpPr>
          <p:nvPr>
            <p:ph type="title"/>
          </p:nvPr>
        </p:nvSpPr>
        <p:spPr/>
        <p:txBody>
          <a:bodyPr/>
          <a:lstStyle/>
          <a:p>
            <a:r>
              <a:rPr lang="it-IT" dirty="0"/>
              <a:t>La residenzialità universitaria 							</a:t>
            </a:r>
          </a:p>
        </p:txBody>
      </p:sp>
    </p:spTree>
    <p:extLst>
      <p:ext uri="{BB962C8B-B14F-4D97-AF65-F5344CB8AC3E}">
        <p14:creationId xmlns:p14="http://schemas.microsoft.com/office/powerpoint/2010/main" val="1265825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7A7B0FD2-A0A1-428B-9BCF-4D0EAA08CF16}"/>
              </a:ext>
            </a:extLst>
          </p:cNvPr>
          <p:cNvSpPr>
            <a:spLocks noGrp="1"/>
          </p:cNvSpPr>
          <p:nvPr>
            <p:ph type="title"/>
          </p:nvPr>
        </p:nvSpPr>
        <p:spPr>
          <a:xfrm>
            <a:off x="505943" y="1057013"/>
            <a:ext cx="11275368" cy="748240"/>
          </a:xfrm>
        </p:spPr>
        <p:txBody>
          <a:bodyPr/>
          <a:lstStyle/>
          <a:p>
            <a:r>
              <a:rPr lang="it-IT" dirty="0"/>
              <a:t>La nuova soglia della no Tax Area  dall’ a. a. 2023/24 : </a:t>
            </a:r>
            <a:br>
              <a:rPr lang="it-IT" dirty="0"/>
            </a:br>
            <a:r>
              <a:rPr lang="it-IT" dirty="0"/>
              <a:t>da 22.000€ a 27.000€ : circa </a:t>
            </a:r>
            <a:r>
              <a:rPr lang="it-IT" dirty="0">
                <a:solidFill>
                  <a:srgbClr val="FF0000"/>
                </a:solidFill>
              </a:rPr>
              <a:t>8.500 </a:t>
            </a:r>
            <a:r>
              <a:rPr lang="it-IT" dirty="0"/>
              <a:t>studenti in no </a:t>
            </a:r>
            <a:r>
              <a:rPr lang="it-IT" dirty="0" err="1"/>
              <a:t>Tax</a:t>
            </a:r>
            <a:r>
              <a:rPr lang="it-IT" dirty="0"/>
              <a:t> Area		</a:t>
            </a:r>
          </a:p>
        </p:txBody>
      </p:sp>
      <p:pic>
        <p:nvPicPr>
          <p:cNvPr id="3" name="Immagine 2">
            <a:extLst>
              <a:ext uri="{FF2B5EF4-FFF2-40B4-BE49-F238E27FC236}">
                <a16:creationId xmlns:a16="http://schemas.microsoft.com/office/drawing/2014/main" id="{3536ABA1-E406-4CB3-B778-07D4440766ED}"/>
              </a:ext>
            </a:extLst>
          </p:cNvPr>
          <p:cNvPicPr>
            <a:picLocks noChangeAspect="1"/>
          </p:cNvPicPr>
          <p:nvPr/>
        </p:nvPicPr>
        <p:blipFill>
          <a:blip r:embed="rId2"/>
          <a:stretch>
            <a:fillRect/>
          </a:stretch>
        </p:blipFill>
        <p:spPr>
          <a:xfrm>
            <a:off x="1098958" y="2145418"/>
            <a:ext cx="8707772" cy="4072481"/>
          </a:xfrm>
          <a:prstGeom prst="rect">
            <a:avLst/>
          </a:prstGeom>
        </p:spPr>
      </p:pic>
      <p:pic>
        <p:nvPicPr>
          <p:cNvPr id="5" name="Immagine 4">
            <a:extLst>
              <a:ext uri="{FF2B5EF4-FFF2-40B4-BE49-F238E27FC236}">
                <a16:creationId xmlns:a16="http://schemas.microsoft.com/office/drawing/2014/main" id="{3355D2AA-7250-4DD8-94C0-EAB25816D2F3}"/>
              </a:ext>
            </a:extLst>
          </p:cNvPr>
          <p:cNvPicPr>
            <a:picLocks noChangeAspect="1"/>
          </p:cNvPicPr>
          <p:nvPr/>
        </p:nvPicPr>
        <p:blipFill>
          <a:blip r:embed="rId3"/>
          <a:stretch>
            <a:fillRect/>
          </a:stretch>
        </p:blipFill>
        <p:spPr>
          <a:xfrm>
            <a:off x="6979640" y="2546745"/>
            <a:ext cx="696313" cy="304826"/>
          </a:xfrm>
          <a:prstGeom prst="rect">
            <a:avLst/>
          </a:prstGeom>
        </p:spPr>
      </p:pic>
      <p:pic>
        <p:nvPicPr>
          <p:cNvPr id="6" name="Immagine 5">
            <a:extLst>
              <a:ext uri="{FF2B5EF4-FFF2-40B4-BE49-F238E27FC236}">
                <a16:creationId xmlns:a16="http://schemas.microsoft.com/office/drawing/2014/main" id="{6489A462-9231-4667-AB6B-1F1AC51A966D}"/>
              </a:ext>
            </a:extLst>
          </p:cNvPr>
          <p:cNvPicPr>
            <a:picLocks noChangeAspect="1"/>
          </p:cNvPicPr>
          <p:nvPr/>
        </p:nvPicPr>
        <p:blipFill>
          <a:blip r:embed="rId4"/>
          <a:stretch>
            <a:fillRect/>
          </a:stretch>
        </p:blipFill>
        <p:spPr>
          <a:xfrm>
            <a:off x="7040403" y="3701604"/>
            <a:ext cx="695004" cy="375446"/>
          </a:xfrm>
          <a:prstGeom prst="rect">
            <a:avLst/>
          </a:prstGeom>
        </p:spPr>
      </p:pic>
      <p:pic>
        <p:nvPicPr>
          <p:cNvPr id="7" name="Immagine 6">
            <a:extLst>
              <a:ext uri="{FF2B5EF4-FFF2-40B4-BE49-F238E27FC236}">
                <a16:creationId xmlns:a16="http://schemas.microsoft.com/office/drawing/2014/main" id="{F5621583-1136-4818-B264-EC6F9A6E49E6}"/>
              </a:ext>
            </a:extLst>
          </p:cNvPr>
          <p:cNvPicPr>
            <a:picLocks noChangeAspect="1"/>
          </p:cNvPicPr>
          <p:nvPr/>
        </p:nvPicPr>
        <p:blipFill>
          <a:blip r:embed="rId4"/>
          <a:stretch>
            <a:fillRect/>
          </a:stretch>
        </p:blipFill>
        <p:spPr>
          <a:xfrm>
            <a:off x="6980949" y="4927083"/>
            <a:ext cx="695004" cy="337494"/>
          </a:xfrm>
          <a:prstGeom prst="rect">
            <a:avLst/>
          </a:prstGeom>
        </p:spPr>
      </p:pic>
    </p:spTree>
    <p:extLst>
      <p:ext uri="{BB962C8B-B14F-4D97-AF65-F5344CB8AC3E}">
        <p14:creationId xmlns:p14="http://schemas.microsoft.com/office/powerpoint/2010/main" val="3222755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16DB06D4-1136-4477-862E-78F52398DDEC}"/>
              </a:ext>
            </a:extLst>
          </p:cNvPr>
          <p:cNvSpPr>
            <a:spLocks noGrp="1"/>
          </p:cNvSpPr>
          <p:nvPr>
            <p:ph idx="14"/>
          </p:nvPr>
        </p:nvSpPr>
        <p:spPr>
          <a:xfrm>
            <a:off x="458210" y="2345252"/>
            <a:ext cx="11275579" cy="4082843"/>
          </a:xfrm>
        </p:spPr>
        <p:txBody>
          <a:bodyPr/>
          <a:lstStyle/>
          <a:p>
            <a:r>
              <a:rPr lang="it-IT" b="1" dirty="0"/>
              <a:t>INVITALIA </a:t>
            </a:r>
            <a:r>
              <a:rPr lang="it-IT" b="1" dirty="0" err="1"/>
              <a:t>SpA</a:t>
            </a:r>
            <a:r>
              <a:rPr lang="it-IT" b="1" dirty="0"/>
              <a:t> </a:t>
            </a:r>
            <a:r>
              <a:rPr lang="it-IT" dirty="0"/>
              <a:t>è l’Agenzia Nazionale per lo sviluppo dell’impresa costituita dal Ministero dell’Economia per:</a:t>
            </a:r>
          </a:p>
          <a:p>
            <a:pPr marL="285750" indent="-285750">
              <a:lnSpc>
                <a:spcPct val="100000"/>
              </a:lnSpc>
              <a:spcBef>
                <a:spcPts val="0"/>
              </a:spcBef>
              <a:buFont typeface="Arial" panose="020B0604020202020204" pitchFamily="34" charset="0"/>
              <a:buChar char="•"/>
            </a:pPr>
            <a:r>
              <a:rPr lang="it-IT" sz="1600" dirty="0"/>
              <a:t>dare impulso alla crescita economica su settori strategici per lo sviluppo e l’occupazione </a:t>
            </a:r>
          </a:p>
          <a:p>
            <a:pPr marL="285750" indent="-285750">
              <a:lnSpc>
                <a:spcPct val="100000"/>
              </a:lnSpc>
              <a:spcBef>
                <a:spcPts val="0"/>
              </a:spcBef>
              <a:buFont typeface="Arial" panose="020B0604020202020204" pitchFamily="34" charset="0"/>
              <a:buChar char="•"/>
            </a:pPr>
            <a:r>
              <a:rPr lang="it-IT" sz="1600" dirty="0"/>
              <a:t>gestire tutti gli incentivi nazionali che favoriscono la nascita di nuove imprese e star up innovative</a:t>
            </a:r>
          </a:p>
          <a:p>
            <a:pPr>
              <a:lnSpc>
                <a:spcPct val="100000"/>
              </a:lnSpc>
              <a:spcBef>
                <a:spcPts val="0"/>
              </a:spcBef>
            </a:pPr>
            <a:endParaRPr lang="it-IT" sz="1600" dirty="0"/>
          </a:p>
          <a:p>
            <a:pPr algn="just">
              <a:lnSpc>
                <a:spcPct val="100000"/>
              </a:lnSpc>
              <a:spcBef>
                <a:spcPts val="0"/>
              </a:spcBef>
              <a:spcAft>
                <a:spcPts val="600"/>
              </a:spcAft>
            </a:pPr>
            <a:r>
              <a:rPr lang="it-IT" b="1" dirty="0"/>
              <a:t>Il Dipartimento per le Politiche giovanili e il servizio civile universale </a:t>
            </a:r>
            <a:r>
              <a:rPr lang="it-IT" dirty="0"/>
              <a:t>ha selezionato, </a:t>
            </a:r>
            <a:r>
              <a:rPr lang="it-IT" b="1" dirty="0"/>
              <a:t>a maggio 2022</a:t>
            </a:r>
            <a:r>
              <a:rPr lang="it-IT" dirty="0"/>
              <a:t>, Verona quale sede di uno dei </a:t>
            </a:r>
            <a:r>
              <a:rPr lang="it-IT" b="1" dirty="0"/>
              <a:t>primi 7 </a:t>
            </a:r>
            <a:r>
              <a:rPr lang="it-IT" b="1" dirty="0" err="1"/>
              <a:t>Hub</a:t>
            </a:r>
            <a:r>
              <a:rPr lang="it-IT" b="1" dirty="0"/>
              <a:t> territoriali pilota</a:t>
            </a:r>
          </a:p>
          <a:p>
            <a:pPr algn="just">
              <a:lnSpc>
                <a:spcPct val="100000"/>
              </a:lnSpc>
              <a:spcBef>
                <a:spcPts val="0"/>
              </a:spcBef>
              <a:spcAft>
                <a:spcPts val="600"/>
              </a:spcAft>
            </a:pPr>
            <a:r>
              <a:rPr lang="it-IT" b="1" dirty="0"/>
              <a:t>Obiettivo: </a:t>
            </a:r>
            <a:r>
              <a:rPr lang="it-IT" dirty="0"/>
              <a:t>Supporto e orientamento ai giovani tra i 14 e 35 anni, nel rafforzare la loro vocazione imprenditoriale e nel favorire il passaggio di competenze tra il mondo dell’educazione e formazione e quello del lavoro </a:t>
            </a:r>
          </a:p>
          <a:p>
            <a:pPr algn="just">
              <a:lnSpc>
                <a:spcPct val="100000"/>
              </a:lnSpc>
              <a:spcBef>
                <a:spcPts val="0"/>
              </a:spcBef>
              <a:spcAft>
                <a:spcPts val="600"/>
              </a:spcAft>
            </a:pPr>
            <a:r>
              <a:rPr lang="it-IT" b="1" u="sng" dirty="0">
                <a:solidFill>
                  <a:srgbClr val="FF0000"/>
                </a:solidFill>
              </a:rPr>
              <a:t>Il 28 febbraio 2023 </a:t>
            </a:r>
            <a:r>
              <a:rPr lang="it-IT" dirty="0"/>
              <a:t>è stato stipulato il Protocollo di intesa tra </a:t>
            </a:r>
            <a:r>
              <a:rPr lang="it-IT" b="1" dirty="0"/>
              <a:t>l’Università di Verona e Invitalia </a:t>
            </a:r>
            <a:r>
              <a:rPr lang="it-IT" b="1" dirty="0" err="1"/>
              <a:t>SpA</a:t>
            </a:r>
            <a:r>
              <a:rPr lang="it-IT" b="1" dirty="0"/>
              <a:t>, </a:t>
            </a:r>
            <a:r>
              <a:rPr lang="it-IT" dirty="0"/>
              <a:t>per la progettazione e gestione di iniziative previste all’interno dell’</a:t>
            </a:r>
            <a:r>
              <a:rPr lang="it-IT" dirty="0" err="1"/>
              <a:t>Hub</a:t>
            </a:r>
            <a:r>
              <a:rPr lang="it-IT" dirty="0"/>
              <a:t> Scuola-Lavoro</a:t>
            </a:r>
          </a:p>
          <a:p>
            <a:pPr algn="just">
              <a:lnSpc>
                <a:spcPct val="100000"/>
              </a:lnSpc>
              <a:spcBef>
                <a:spcPts val="0"/>
              </a:spcBef>
              <a:spcAft>
                <a:spcPts val="600"/>
              </a:spcAft>
            </a:pPr>
            <a:r>
              <a:rPr lang="it-IT" b="1" dirty="0"/>
              <a:t>L’Ateneo ha concesso in uso gratuito a INVITALIA alcuni spazi situati invia Campofiore, per la realizzazione dell’</a:t>
            </a:r>
            <a:r>
              <a:rPr lang="it-IT" b="1" dirty="0" err="1"/>
              <a:t>Hub</a:t>
            </a:r>
            <a:r>
              <a:rPr lang="it-IT" b="1" dirty="0"/>
              <a:t> veronese</a:t>
            </a:r>
          </a:p>
          <a:p>
            <a:pPr algn="just">
              <a:lnSpc>
                <a:spcPct val="100000"/>
              </a:lnSpc>
              <a:spcBef>
                <a:spcPts val="0"/>
              </a:spcBef>
            </a:pPr>
            <a:endParaRPr lang="it-IT" dirty="0"/>
          </a:p>
          <a:p>
            <a:pPr algn="just">
              <a:lnSpc>
                <a:spcPct val="100000"/>
              </a:lnSpc>
              <a:spcBef>
                <a:spcPts val="0"/>
              </a:spcBef>
            </a:pPr>
            <a:endParaRPr lang="it-IT" dirty="0"/>
          </a:p>
          <a:p>
            <a:pPr algn="just">
              <a:lnSpc>
                <a:spcPct val="100000"/>
              </a:lnSpc>
              <a:spcBef>
                <a:spcPts val="0"/>
              </a:spcBef>
            </a:pPr>
            <a:endParaRPr lang="it-IT" dirty="0"/>
          </a:p>
        </p:txBody>
      </p:sp>
      <p:sp>
        <p:nvSpPr>
          <p:cNvPr id="3" name="Segnaposto testo 2">
            <a:extLst>
              <a:ext uri="{FF2B5EF4-FFF2-40B4-BE49-F238E27FC236}">
                <a16:creationId xmlns:a16="http://schemas.microsoft.com/office/drawing/2014/main" id="{6CE9A8C6-9AF3-460A-8131-DD02210F779A}"/>
              </a:ext>
            </a:extLst>
          </p:cNvPr>
          <p:cNvSpPr>
            <a:spLocks noGrp="1"/>
          </p:cNvSpPr>
          <p:nvPr>
            <p:ph type="body" sz="quarter" idx="13"/>
          </p:nvPr>
        </p:nvSpPr>
        <p:spPr>
          <a:xfrm>
            <a:off x="458210" y="1248078"/>
            <a:ext cx="8353281" cy="839340"/>
          </a:xfrm>
        </p:spPr>
        <p:txBody>
          <a:bodyPr/>
          <a:lstStyle/>
          <a:p>
            <a:r>
              <a:rPr lang="it-IT" sz="3600" b="1" dirty="0" err="1">
                <a:solidFill>
                  <a:srgbClr val="FF0000"/>
                </a:solidFill>
              </a:rPr>
              <a:t>Hub</a:t>
            </a:r>
            <a:r>
              <a:rPr lang="it-IT" sz="3600" b="1" dirty="0">
                <a:solidFill>
                  <a:srgbClr val="FF0000"/>
                </a:solidFill>
              </a:rPr>
              <a:t> Scuola-Lavoro INVITALIA </a:t>
            </a:r>
            <a:r>
              <a:rPr lang="it-IT" sz="3600" b="1" dirty="0" err="1">
                <a:solidFill>
                  <a:srgbClr val="FF0000"/>
                </a:solidFill>
              </a:rPr>
              <a:t>SpA</a:t>
            </a:r>
            <a:r>
              <a:rPr lang="it-IT" sz="3600" b="1" dirty="0">
                <a:solidFill>
                  <a:srgbClr val="FF0000"/>
                </a:solidFill>
              </a:rPr>
              <a:t> nella città di Verona</a:t>
            </a:r>
          </a:p>
        </p:txBody>
      </p:sp>
    </p:spTree>
    <p:extLst>
      <p:ext uri="{BB962C8B-B14F-4D97-AF65-F5344CB8AC3E}">
        <p14:creationId xmlns:p14="http://schemas.microsoft.com/office/powerpoint/2010/main" val="370545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 calcmode="lin" valueType="num">
                                      <p:cBhvr additive="base">
                                        <p:cTn id="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912205E4-3DF1-4CE3-82C4-4FD46AB0F5D4}"/>
              </a:ext>
            </a:extLst>
          </p:cNvPr>
          <p:cNvSpPr>
            <a:spLocks noGrp="1"/>
          </p:cNvSpPr>
          <p:nvPr>
            <p:ph idx="14"/>
          </p:nvPr>
        </p:nvSpPr>
        <p:spPr>
          <a:xfrm>
            <a:off x="129310" y="1413164"/>
            <a:ext cx="11924144" cy="5130845"/>
          </a:xfrm>
        </p:spPr>
        <p:txBody>
          <a:bodyPr/>
          <a:lstStyle/>
          <a:p>
            <a:r>
              <a:rPr lang="it-IT" sz="1400" b="1" dirty="0">
                <a:latin typeface="Barlow"/>
                <a:ea typeface="Calibri" panose="020F0502020204030204" pitchFamily="34" charset="0"/>
                <a:cs typeface="Calibri" panose="020F0502020204030204" pitchFamily="34" charset="0"/>
              </a:rPr>
              <a:t> </a:t>
            </a:r>
            <a:r>
              <a:rPr lang="it-IT" sz="1400" b="1" dirty="0">
                <a:solidFill>
                  <a:srgbClr val="FF0000"/>
                </a:solidFill>
                <a:latin typeface="Barlow"/>
                <a:ea typeface="Calibri" panose="020F0502020204030204" pitchFamily="34" charset="0"/>
                <a:cs typeface="Calibri" panose="020F0502020204030204" pitchFamily="34" charset="0"/>
              </a:rPr>
              <a:t>1</a:t>
            </a:r>
            <a:r>
              <a:rPr lang="it-IT" sz="1600" b="1" dirty="0">
                <a:solidFill>
                  <a:srgbClr val="FF0000"/>
                </a:solidFill>
                <a:latin typeface="Barlow"/>
                <a:ea typeface="Calibri" panose="020F0502020204030204" pitchFamily="34" charset="0"/>
                <a:cs typeface="Calibri" panose="020F0502020204030204" pitchFamily="34" charset="0"/>
              </a:rPr>
              <a:t>. Attività di sensibilizzazione per la promozione delle pari opportunità e del contrasto alle discriminazioni:</a:t>
            </a:r>
          </a:p>
          <a:p>
            <a:pPr marL="828675" lvl="1" indent="-285750" algn="just">
              <a:lnSpc>
                <a:spcPct val="100000"/>
              </a:lnSpc>
              <a:spcBef>
                <a:spcPts val="0"/>
              </a:spcBef>
            </a:pPr>
            <a:r>
              <a:rPr lang="it-IT" dirty="0">
                <a:latin typeface="Barlow"/>
                <a:ea typeface="Calibri" panose="020F0502020204030204" pitchFamily="34" charset="0"/>
              </a:rPr>
              <a:t>Esposizione itinerante “STOP/ Campagna contro l’uso di un linguaggio violento e sessista“. </a:t>
            </a:r>
          </a:p>
          <a:p>
            <a:pPr marL="828675" lvl="1" indent="-285750" algn="just">
              <a:lnSpc>
                <a:spcPct val="100000"/>
              </a:lnSpc>
              <a:spcBef>
                <a:spcPts val="0"/>
              </a:spcBef>
            </a:pPr>
            <a:r>
              <a:rPr lang="it-IT" dirty="0">
                <a:latin typeface="Barlow"/>
                <a:ea typeface="Calibri" panose="020F0502020204030204" pitchFamily="34" charset="0"/>
                <a:cs typeface="Calibri" panose="020F0502020204030204" pitchFamily="34" charset="0"/>
              </a:rPr>
              <a:t>Eventi formativi, seminari e convegni rivolti alla comunità accademica e alla cittadinanza. </a:t>
            </a:r>
          </a:p>
          <a:p>
            <a:pPr marL="828675" lvl="1" indent="-285750" algn="just">
              <a:lnSpc>
                <a:spcPct val="100000"/>
              </a:lnSpc>
              <a:spcBef>
                <a:spcPts val="0"/>
              </a:spcBef>
              <a:spcAft>
                <a:spcPts val="600"/>
              </a:spcAft>
            </a:pPr>
            <a:r>
              <a:rPr lang="it-IT" dirty="0">
                <a:latin typeface="Barlow"/>
                <a:ea typeface="Calibri" panose="020F0502020204030204" pitchFamily="34" charset="0"/>
                <a:cs typeface="Calibri" panose="020F0502020204030204" pitchFamily="34" charset="0"/>
              </a:rPr>
              <a:t>Scuola Estiva Società Italiana delle Storiche. </a:t>
            </a:r>
          </a:p>
          <a:p>
            <a:pPr algn="just">
              <a:lnSpc>
                <a:spcPct val="100000"/>
              </a:lnSpc>
              <a:spcBef>
                <a:spcPts val="0"/>
              </a:spcBef>
            </a:pPr>
            <a:r>
              <a:rPr lang="it-IT" sz="1600" b="1" dirty="0">
                <a:solidFill>
                  <a:srgbClr val="FF0000"/>
                </a:solidFill>
                <a:latin typeface="Barlow"/>
                <a:ea typeface="Calibri" panose="020F0502020204030204" pitchFamily="34" charset="0"/>
                <a:cs typeface="Calibri" panose="020F0502020204030204" pitchFamily="34" charset="0"/>
              </a:rPr>
              <a:t>2. Attività di formazione per la promozione delle pari opportunità e del contrasto alle discriminazioni:</a:t>
            </a:r>
          </a:p>
          <a:p>
            <a:pPr marL="828675" lvl="1" indent="-285750" algn="just">
              <a:lnSpc>
                <a:spcPct val="100000"/>
              </a:lnSpc>
              <a:spcBef>
                <a:spcPts val="0"/>
              </a:spcBef>
            </a:pPr>
            <a:r>
              <a:rPr lang="it-IT" dirty="0">
                <a:latin typeface="Barlow"/>
                <a:ea typeface="Calibri" panose="020F0502020204030204" pitchFamily="34" charset="0"/>
              </a:rPr>
              <a:t>Vademecum per il linguaggio di genere</a:t>
            </a:r>
          </a:p>
          <a:p>
            <a:pPr marL="828675" lvl="1" indent="-285750" algn="just">
              <a:lnSpc>
                <a:spcPct val="100000"/>
              </a:lnSpc>
              <a:spcBef>
                <a:spcPts val="0"/>
              </a:spcBef>
              <a:spcAft>
                <a:spcPts val="600"/>
              </a:spcAft>
            </a:pPr>
            <a:r>
              <a:rPr lang="it-IT" dirty="0">
                <a:latin typeface="Barlow"/>
                <a:ea typeface="Calibri" panose="020F0502020204030204" pitchFamily="34" charset="0"/>
                <a:cs typeface="Times New Roman" panose="02020603050405020304" pitchFamily="18" charset="0"/>
              </a:rPr>
              <a:t>Seminari della Consigliera di Fiducia con iniziative indirizzate alla componente studentesca (borsisti, assegnisti, specializzandi)</a:t>
            </a:r>
          </a:p>
          <a:p>
            <a:pPr marL="285750" indent="-285750" algn="just">
              <a:lnSpc>
                <a:spcPct val="100000"/>
              </a:lnSpc>
              <a:spcBef>
                <a:spcPts val="0"/>
              </a:spcBef>
            </a:pPr>
            <a:r>
              <a:rPr lang="it-IT" sz="1600" b="1" dirty="0">
                <a:solidFill>
                  <a:srgbClr val="FF0000"/>
                </a:solidFill>
                <a:latin typeface="Barlow"/>
                <a:ea typeface="Calibri" panose="020F0502020204030204" pitchFamily="34" charset="0"/>
                <a:cs typeface="Calibri" panose="020F0502020204030204" pitchFamily="34" charset="0"/>
              </a:rPr>
              <a:t>3. Attività per il benessere organizzativo:</a:t>
            </a:r>
          </a:p>
          <a:p>
            <a:pPr marL="828675" lvl="1" indent="-285750" algn="just">
              <a:lnSpc>
                <a:spcPct val="100000"/>
              </a:lnSpc>
              <a:spcBef>
                <a:spcPts val="0"/>
              </a:spcBef>
            </a:pPr>
            <a:r>
              <a:rPr lang="it-IT" dirty="0">
                <a:latin typeface="Barlow"/>
                <a:ea typeface="Calibri" panose="020F0502020204030204" pitchFamily="34" charset="0"/>
                <a:cs typeface="Calibri" panose="020F0502020204030204" pitchFamily="34" charset="0"/>
              </a:rPr>
              <a:t>Sportello di ascolto e </a:t>
            </a:r>
            <a:r>
              <a:rPr lang="it-IT" dirty="0">
                <a:latin typeface="Barlow"/>
                <a:cs typeface="Calibri" panose="020F0502020204030204" pitchFamily="34" charset="0"/>
              </a:rPr>
              <a:t>di supporto psicologico </a:t>
            </a:r>
          </a:p>
          <a:p>
            <a:pPr marL="828675" lvl="1" indent="-285750" algn="just">
              <a:lnSpc>
                <a:spcPct val="100000"/>
              </a:lnSpc>
              <a:spcBef>
                <a:spcPts val="0"/>
              </a:spcBef>
              <a:spcAft>
                <a:spcPts val="600"/>
              </a:spcAft>
            </a:pPr>
            <a:r>
              <a:rPr lang="it-IT" dirty="0">
                <a:latin typeface="Barlow"/>
                <a:ea typeface="Calibri" panose="020F0502020204030204" pitchFamily="34" charset="0"/>
                <a:cs typeface="Calibri" panose="020F0502020204030204" pitchFamily="34" charset="0"/>
              </a:rPr>
              <a:t>Istituzione della Consigliera di fiducia</a:t>
            </a:r>
          </a:p>
          <a:p>
            <a:pPr lvl="0" algn="just">
              <a:lnSpc>
                <a:spcPct val="100000"/>
              </a:lnSpc>
              <a:spcBef>
                <a:spcPts val="0"/>
              </a:spcBef>
            </a:pPr>
            <a:r>
              <a:rPr lang="it-IT" sz="1600" b="1" dirty="0">
                <a:solidFill>
                  <a:srgbClr val="FF0000"/>
                </a:solidFill>
                <a:latin typeface="Barlow"/>
                <a:ea typeface="Calibri" panose="020F0502020204030204" pitchFamily="34" charset="0"/>
                <a:cs typeface="Calibri" panose="020F0502020204030204" pitchFamily="34" charset="0"/>
              </a:rPr>
              <a:t>4. Equilibrio tra tempi di lavoro, di studio e di vita personale:</a:t>
            </a:r>
          </a:p>
          <a:p>
            <a:pPr marL="828675" lvl="1" indent="-285750" algn="just">
              <a:lnSpc>
                <a:spcPct val="100000"/>
              </a:lnSpc>
              <a:spcBef>
                <a:spcPts val="0"/>
              </a:spcBef>
            </a:pPr>
            <a:r>
              <a:rPr lang="it-IT" dirty="0">
                <a:latin typeface="Barlow"/>
              </a:rPr>
              <a:t>Istituzione nel 2006 del Baby Ateneo </a:t>
            </a:r>
          </a:p>
          <a:p>
            <a:pPr marL="828675" lvl="1" indent="-285750" algn="just">
              <a:lnSpc>
                <a:spcPct val="100000"/>
              </a:lnSpc>
              <a:spcBef>
                <a:spcPts val="0"/>
              </a:spcBef>
              <a:spcAft>
                <a:spcPts val="600"/>
              </a:spcAft>
            </a:pPr>
            <a:r>
              <a:rPr lang="it-IT" dirty="0">
                <a:latin typeface="Barlow"/>
                <a:ea typeface="Calibri" panose="020F0502020204030204" pitchFamily="34" charset="0"/>
                <a:cs typeface="Times New Roman" panose="02020603050405020304" pitchFamily="18" charset="0"/>
              </a:rPr>
              <a:t>Attività sportiva e Centro Estivo di Ateneo in collaborazione con Scienze Motorie - Dipartimento di Neuroscienze, Biomedicina e Movimento e il CUS Verona</a:t>
            </a:r>
          </a:p>
          <a:p>
            <a:pPr algn="just">
              <a:lnSpc>
                <a:spcPct val="100000"/>
              </a:lnSpc>
              <a:spcBef>
                <a:spcPts val="0"/>
              </a:spcBef>
              <a:spcAft>
                <a:spcPts val="600"/>
              </a:spcAft>
            </a:pPr>
            <a:r>
              <a:rPr lang="it-IT" sz="1600" b="1" dirty="0">
                <a:solidFill>
                  <a:srgbClr val="FF0000"/>
                </a:solidFill>
                <a:latin typeface="Barlow"/>
                <a:ea typeface="Calibri" panose="020F0502020204030204" pitchFamily="34" charset="0"/>
                <a:cs typeface="Calibri" panose="020F0502020204030204" pitchFamily="34" charset="0"/>
              </a:rPr>
              <a:t>5. Redazione e diffusione del Bilancio di genere</a:t>
            </a:r>
          </a:p>
          <a:p>
            <a:pPr marL="285750" indent="-285750" algn="just">
              <a:lnSpc>
                <a:spcPct val="100000"/>
              </a:lnSpc>
              <a:spcBef>
                <a:spcPts val="0"/>
              </a:spcBef>
              <a:spcAft>
                <a:spcPts val="600"/>
              </a:spcAft>
            </a:pPr>
            <a:r>
              <a:rPr lang="it-IT" sz="1600" b="1" dirty="0">
                <a:solidFill>
                  <a:srgbClr val="FF0000"/>
                </a:solidFill>
                <a:latin typeface="Barlow"/>
                <a:ea typeface="Calibri" panose="020F0502020204030204" pitchFamily="34" charset="0"/>
                <a:cs typeface="Calibri" panose="020F0502020204030204" pitchFamily="34" charset="0"/>
              </a:rPr>
              <a:t>6. Redazione e diffusione </a:t>
            </a:r>
            <a:r>
              <a:rPr lang="it-IT" sz="1600" b="1" dirty="0">
                <a:solidFill>
                  <a:srgbClr val="FF0000"/>
                </a:solidFill>
                <a:latin typeface="Barlow"/>
                <a:cs typeface="Calibri" panose="020F0502020204030204" pitchFamily="34" charset="0"/>
              </a:rPr>
              <a:t>Piano per l’equilibrio di genere - Gender </a:t>
            </a:r>
            <a:r>
              <a:rPr lang="it-IT" sz="1600" b="1" dirty="0" err="1">
                <a:solidFill>
                  <a:srgbClr val="FF0000"/>
                </a:solidFill>
                <a:latin typeface="Barlow"/>
                <a:cs typeface="Calibri" panose="020F0502020204030204" pitchFamily="34" charset="0"/>
              </a:rPr>
              <a:t>Equality</a:t>
            </a:r>
            <a:r>
              <a:rPr lang="it-IT" sz="1600" b="1" dirty="0">
                <a:solidFill>
                  <a:srgbClr val="FF0000"/>
                </a:solidFill>
                <a:latin typeface="Barlow"/>
                <a:cs typeface="Calibri" panose="020F0502020204030204" pitchFamily="34" charset="0"/>
              </a:rPr>
              <a:t> Plan (</a:t>
            </a:r>
            <a:r>
              <a:rPr lang="it-IT" sz="1600" b="1" dirty="0" err="1">
                <a:solidFill>
                  <a:srgbClr val="FF0000"/>
                </a:solidFill>
                <a:latin typeface="Barlow"/>
                <a:cs typeface="Calibri" panose="020F0502020204030204" pitchFamily="34" charset="0"/>
              </a:rPr>
              <a:t>Gep</a:t>
            </a:r>
            <a:r>
              <a:rPr lang="it-IT" sz="1600" b="1" dirty="0">
                <a:solidFill>
                  <a:srgbClr val="FF0000"/>
                </a:solidFill>
                <a:latin typeface="Barlow"/>
                <a:cs typeface="Calibri" panose="020F0502020204030204" pitchFamily="34" charset="0"/>
              </a:rPr>
              <a:t>)</a:t>
            </a:r>
          </a:p>
          <a:p>
            <a:pPr marL="285750" indent="-285750" algn="just">
              <a:lnSpc>
                <a:spcPct val="100000"/>
              </a:lnSpc>
              <a:spcBef>
                <a:spcPts val="0"/>
              </a:spcBef>
            </a:pPr>
            <a:r>
              <a:rPr lang="it-IT" sz="1600" b="1" dirty="0">
                <a:solidFill>
                  <a:srgbClr val="FF0000"/>
                </a:solidFill>
                <a:latin typeface="Barlow"/>
                <a:ea typeface="Calibri" panose="020F0502020204030204" pitchFamily="34" charset="0"/>
                <a:cs typeface="Calibri" panose="020F0502020204030204" pitchFamily="34" charset="0"/>
              </a:rPr>
              <a:t>7. Progetto Campus </a:t>
            </a:r>
            <a:r>
              <a:rPr lang="it-IT" sz="1600" dirty="0">
                <a:latin typeface="Barlow"/>
                <a:ea typeface="Calibri" panose="020F0502020204030204" pitchFamily="34" charset="0"/>
                <a:cs typeface="Calibri" panose="020F0502020204030204" pitchFamily="34" charset="0"/>
              </a:rPr>
              <a:t>(</a:t>
            </a:r>
            <a:r>
              <a:rPr lang="it-IT" sz="1600" dirty="0">
                <a:latin typeface="Barlow"/>
                <a:cs typeface="Times New Roman" panose="02020603050405020304" pitchFamily="18" charset="0"/>
              </a:rPr>
              <a:t>i</a:t>
            </a:r>
            <a:r>
              <a:rPr lang="it-IT" sz="1600" dirty="0">
                <a:solidFill>
                  <a:schemeClr val="tx1">
                    <a:lumMod val="75000"/>
                    <a:lumOff val="25000"/>
                  </a:schemeClr>
                </a:solidFill>
                <a:latin typeface="Barlow"/>
                <a:cs typeface="Times New Roman" panose="02020603050405020304" pitchFamily="18" charset="0"/>
              </a:rPr>
              <a:t>n fase di realizzazione)</a:t>
            </a:r>
            <a:r>
              <a:rPr lang="it-IT" sz="1600" dirty="0">
                <a:latin typeface="Barlow"/>
                <a:ea typeface="Calibri" panose="020F0502020204030204" pitchFamily="34" charset="0"/>
                <a:cs typeface="Calibri" panose="020F0502020204030204" pitchFamily="34" charset="0"/>
              </a:rPr>
              <a:t> in collaborazione con il Servizio di Orientamento e il Centro OMS di Verona per la Ricerca sulla Salute mentale</a:t>
            </a:r>
            <a:endParaRPr lang="it-IT" sz="1600" dirty="0">
              <a:solidFill>
                <a:schemeClr val="tx1">
                  <a:lumMod val="75000"/>
                  <a:lumOff val="25000"/>
                </a:schemeClr>
              </a:solidFill>
              <a:latin typeface="Barlow"/>
              <a:cs typeface="Times New Roman" panose="02020603050405020304" pitchFamily="18" charset="0"/>
            </a:endParaRPr>
          </a:p>
          <a:p>
            <a:pPr marL="828675" lvl="1" indent="-285750" algn="just">
              <a:lnSpc>
                <a:spcPct val="100000"/>
              </a:lnSpc>
              <a:spcBef>
                <a:spcPts val="0"/>
              </a:spcBef>
            </a:pPr>
            <a:endParaRPr lang="it-IT" sz="1400" dirty="0">
              <a:latin typeface="Barlow"/>
              <a:ea typeface="Calibri" panose="020F0502020204030204" pitchFamily="34" charset="0"/>
              <a:cs typeface="Calibri" panose="020F0502020204030204" pitchFamily="34" charset="0"/>
            </a:endParaRPr>
          </a:p>
        </p:txBody>
      </p:sp>
      <p:sp>
        <p:nvSpPr>
          <p:cNvPr id="3" name="Segnaposto testo 2">
            <a:extLst>
              <a:ext uri="{FF2B5EF4-FFF2-40B4-BE49-F238E27FC236}">
                <a16:creationId xmlns:a16="http://schemas.microsoft.com/office/drawing/2014/main" id="{1ABEECC9-60EC-4135-9BE6-070FF33E3DFE}"/>
              </a:ext>
            </a:extLst>
          </p:cNvPr>
          <p:cNvSpPr>
            <a:spLocks noGrp="1"/>
          </p:cNvSpPr>
          <p:nvPr>
            <p:ph type="body" sz="quarter" idx="13"/>
          </p:nvPr>
        </p:nvSpPr>
        <p:spPr>
          <a:xfrm>
            <a:off x="3899004" y="1168164"/>
            <a:ext cx="7941039" cy="499900"/>
          </a:xfrm>
        </p:spPr>
        <p:txBody>
          <a:bodyPr/>
          <a:lstStyle/>
          <a:p>
            <a:r>
              <a:rPr lang="it-IT" b="1" dirty="0"/>
              <a:t>Azioni svolte nel biennio 2020-2022</a:t>
            </a:r>
          </a:p>
          <a:p>
            <a:endParaRPr lang="it-IT" dirty="0"/>
          </a:p>
        </p:txBody>
      </p:sp>
      <p:sp>
        <p:nvSpPr>
          <p:cNvPr id="4" name="Titolo 3">
            <a:extLst>
              <a:ext uri="{FF2B5EF4-FFF2-40B4-BE49-F238E27FC236}">
                <a16:creationId xmlns:a16="http://schemas.microsoft.com/office/drawing/2014/main" id="{1DE83222-5A49-4687-8B6F-5F4F91E06D99}"/>
              </a:ext>
            </a:extLst>
          </p:cNvPr>
          <p:cNvSpPr>
            <a:spLocks noGrp="1"/>
          </p:cNvSpPr>
          <p:nvPr>
            <p:ph type="title"/>
          </p:nvPr>
        </p:nvSpPr>
        <p:spPr>
          <a:xfrm>
            <a:off x="3899004" y="736164"/>
            <a:ext cx="8588560" cy="432000"/>
          </a:xfrm>
        </p:spPr>
        <p:txBody>
          <a:bodyPr/>
          <a:lstStyle/>
          <a:p>
            <a:pPr algn="just"/>
            <a:r>
              <a:rPr lang="it-IT" sz="2400" dirty="0"/>
              <a:t>Comitato Unico di Garanzia (CUG) 	</a:t>
            </a:r>
            <a:r>
              <a:rPr lang="it-IT" dirty="0"/>
              <a:t>		 	</a:t>
            </a:r>
          </a:p>
        </p:txBody>
      </p:sp>
    </p:spTree>
    <p:extLst>
      <p:ext uri="{BB962C8B-B14F-4D97-AF65-F5344CB8AC3E}">
        <p14:creationId xmlns:p14="http://schemas.microsoft.com/office/powerpoint/2010/main" val="1978819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7766D659-5C4F-44C0-8B43-A30B1D0B898C}"/>
              </a:ext>
            </a:extLst>
          </p:cNvPr>
          <p:cNvSpPr>
            <a:spLocks noGrp="1"/>
          </p:cNvSpPr>
          <p:nvPr>
            <p:ph idx="14"/>
          </p:nvPr>
        </p:nvSpPr>
        <p:spPr>
          <a:xfrm>
            <a:off x="505943" y="2087094"/>
            <a:ext cx="11275579" cy="3789922"/>
          </a:xfrm>
        </p:spPr>
        <p:txBody>
          <a:bodyPr/>
          <a:lstStyle/>
          <a:p>
            <a:pPr fontAlgn="base"/>
            <a:r>
              <a:rPr lang="it-IT" sz="2000" b="1" dirty="0">
                <a:solidFill>
                  <a:srgbClr val="000000"/>
                </a:solidFill>
                <a:latin typeface="inherit"/>
              </a:rPr>
              <a:t>1. Portale del Riuso solidale</a:t>
            </a:r>
            <a:r>
              <a:rPr lang="it-IT" sz="2000" dirty="0">
                <a:solidFill>
                  <a:srgbClr val="000000"/>
                </a:solidFill>
                <a:latin typeface="inherit"/>
              </a:rPr>
              <a:t>: </a:t>
            </a:r>
            <a:r>
              <a:rPr lang="it-IT" dirty="0">
                <a:solidFill>
                  <a:srgbClr val="000000"/>
                </a:solidFill>
                <a:latin typeface="inherit"/>
              </a:rPr>
              <a:t>piattaforma on line dove associazioni, enti del 3° settore </a:t>
            </a:r>
          </a:p>
          <a:p>
            <a:pPr fontAlgn="base"/>
            <a:r>
              <a:rPr lang="it-IT" dirty="0">
                <a:solidFill>
                  <a:srgbClr val="000000"/>
                </a:solidFill>
                <a:latin typeface="inherit"/>
              </a:rPr>
              <a:t>e pubbliche amministrazioni possono richiedere computer dismessi dall'ateneo, </a:t>
            </a:r>
          </a:p>
          <a:p>
            <a:pPr fontAlgn="base"/>
            <a:r>
              <a:rPr lang="it-IT" dirty="0">
                <a:solidFill>
                  <a:srgbClr val="000000"/>
                </a:solidFill>
                <a:latin typeface="inherit"/>
              </a:rPr>
              <a:t>ancora funzionanti e ceduti gratuitamente per sostenere progetti di solidarietà sociale</a:t>
            </a:r>
            <a:endParaRPr lang="it-IT" dirty="0">
              <a:solidFill>
                <a:srgbClr val="000000"/>
              </a:solidFill>
              <a:latin typeface="Calibri" panose="020F0502020204030204" pitchFamily="34" charset="0"/>
            </a:endParaRPr>
          </a:p>
          <a:p>
            <a:endParaRPr lang="it-IT" sz="2000" b="1" dirty="0">
              <a:solidFill>
                <a:srgbClr val="000000"/>
              </a:solidFill>
              <a:latin typeface="inherit"/>
            </a:endParaRPr>
          </a:p>
          <a:p>
            <a:r>
              <a:rPr lang="it-IT" sz="2000" b="1" dirty="0">
                <a:solidFill>
                  <a:srgbClr val="000000"/>
                </a:solidFill>
                <a:latin typeface="inherit"/>
              </a:rPr>
              <a:t>2. </a:t>
            </a:r>
            <a:r>
              <a:rPr lang="it-IT" sz="2000" b="1" dirty="0" err="1">
                <a:solidFill>
                  <a:srgbClr val="000000"/>
                </a:solidFill>
                <a:latin typeface="inherit"/>
              </a:rPr>
              <a:t>Tai</a:t>
            </a:r>
            <a:r>
              <a:rPr lang="it-IT" sz="2000" b="1" dirty="0">
                <a:solidFill>
                  <a:srgbClr val="000000"/>
                </a:solidFill>
                <a:latin typeface="inherit"/>
              </a:rPr>
              <a:t>-Ti aiuto io:</a:t>
            </a:r>
            <a:r>
              <a:rPr lang="it-IT" sz="2000" dirty="0">
                <a:solidFill>
                  <a:srgbClr val="000000"/>
                </a:solidFill>
                <a:latin typeface="inherit"/>
              </a:rPr>
              <a:t>  </a:t>
            </a:r>
            <a:r>
              <a:rPr lang="it-IT" dirty="0">
                <a:solidFill>
                  <a:srgbClr val="000000"/>
                </a:solidFill>
                <a:latin typeface="inherit"/>
              </a:rPr>
              <a:t>prima esperienza di volontariato universitario, in convenzione </a:t>
            </a:r>
          </a:p>
          <a:p>
            <a:r>
              <a:rPr lang="it-IT" dirty="0">
                <a:solidFill>
                  <a:srgbClr val="000000"/>
                </a:solidFill>
                <a:latin typeface="inherit"/>
              </a:rPr>
              <a:t>con una rete delle scuole della provincia: studentesse/i Univr si mettono a disposizione</a:t>
            </a:r>
          </a:p>
          <a:p>
            <a:r>
              <a:rPr lang="it-IT" dirty="0">
                <a:solidFill>
                  <a:srgbClr val="000000"/>
                </a:solidFill>
                <a:latin typeface="inherit"/>
              </a:rPr>
              <a:t>di studentesse/i delle scuole superiori a rischio di dispersione scolastica</a:t>
            </a:r>
            <a:endParaRPr lang="it-IT" dirty="0">
              <a:solidFill>
                <a:srgbClr val="000000"/>
              </a:solidFill>
              <a:latin typeface="Calibri" panose="020F0502020204030204" pitchFamily="34" charset="0"/>
            </a:endParaRPr>
          </a:p>
          <a:p>
            <a:pPr algn="just"/>
            <a:endParaRPr lang="it-IT" sz="2000" b="1" dirty="0">
              <a:solidFill>
                <a:srgbClr val="000000"/>
              </a:solidFill>
              <a:latin typeface="Calibri" panose="020F0502020204030204" pitchFamily="34" charset="0"/>
            </a:endParaRPr>
          </a:p>
          <a:p>
            <a:pPr algn="just"/>
            <a:r>
              <a:rPr lang="it-IT" sz="2000" b="1" dirty="0">
                <a:solidFill>
                  <a:srgbClr val="000000"/>
                </a:solidFill>
                <a:latin typeface="Calibri" panose="020F0502020204030204" pitchFamily="34" charset="0"/>
              </a:rPr>
              <a:t>3. </a:t>
            </a:r>
            <a:r>
              <a:rPr lang="it-IT" sz="2000" b="1" dirty="0">
                <a:solidFill>
                  <a:srgbClr val="000000"/>
                </a:solidFill>
                <a:latin typeface="inherit"/>
              </a:rPr>
              <a:t>(D)Istanze sociali</a:t>
            </a:r>
            <a:r>
              <a:rPr lang="it-IT" sz="2000" dirty="0">
                <a:solidFill>
                  <a:srgbClr val="000000"/>
                </a:solidFill>
                <a:latin typeface="inherit"/>
              </a:rPr>
              <a:t>: </a:t>
            </a:r>
            <a:r>
              <a:rPr lang="it-IT" dirty="0">
                <a:solidFill>
                  <a:srgbClr val="000000"/>
                </a:solidFill>
                <a:latin typeface="inherit"/>
              </a:rPr>
              <a:t>mappatura e promozione delle iniziative e delle attività di ricerca, </a:t>
            </a:r>
          </a:p>
          <a:p>
            <a:pPr algn="just"/>
            <a:r>
              <a:rPr lang="it-IT" dirty="0">
                <a:solidFill>
                  <a:srgbClr val="000000"/>
                </a:solidFill>
                <a:latin typeface="inherit"/>
              </a:rPr>
              <a:t>didattica e terza missione dell'Ateneo su/con il Terzo settore del territorio</a:t>
            </a:r>
            <a:endParaRPr lang="it-IT" dirty="0"/>
          </a:p>
          <a:p>
            <a:endParaRPr lang="it-IT" dirty="0"/>
          </a:p>
        </p:txBody>
      </p:sp>
      <p:sp>
        <p:nvSpPr>
          <p:cNvPr id="4" name="Titolo 3">
            <a:extLst>
              <a:ext uri="{FF2B5EF4-FFF2-40B4-BE49-F238E27FC236}">
                <a16:creationId xmlns:a16="http://schemas.microsoft.com/office/drawing/2014/main" id="{6C9FA811-3F7F-4797-A47E-FDEE47C53521}"/>
              </a:ext>
            </a:extLst>
          </p:cNvPr>
          <p:cNvSpPr>
            <a:spLocks noGrp="1"/>
          </p:cNvSpPr>
          <p:nvPr>
            <p:ph type="title"/>
          </p:nvPr>
        </p:nvSpPr>
        <p:spPr/>
        <p:txBody>
          <a:bodyPr/>
          <a:lstStyle/>
          <a:p>
            <a:r>
              <a:rPr lang="it-IT" dirty="0"/>
              <a:t>UNIVR – IL SAPERE A COLORI E LA SOSTENIBILITA’ SOCIALE</a:t>
            </a:r>
          </a:p>
        </p:txBody>
      </p:sp>
      <p:pic>
        <p:nvPicPr>
          <p:cNvPr id="7" name="Immagine 6" descr="Immagine che contiene testo, computer, computer, elettronica&#10;&#10;Descrizione generata automaticamente">
            <a:extLst>
              <a:ext uri="{FF2B5EF4-FFF2-40B4-BE49-F238E27FC236}">
                <a16:creationId xmlns:a16="http://schemas.microsoft.com/office/drawing/2014/main" id="{961DC535-CFF4-4C88-B771-D8E12787F5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3796" y="2087094"/>
            <a:ext cx="1687542" cy="843771"/>
          </a:xfrm>
          <a:prstGeom prst="rect">
            <a:avLst/>
          </a:prstGeom>
        </p:spPr>
      </p:pic>
      <p:pic>
        <p:nvPicPr>
          <p:cNvPr id="9" name="Immagine 8" descr="Immagine che contiene diagramma&#10;&#10;Descrizione generata automaticamente">
            <a:extLst>
              <a:ext uri="{FF2B5EF4-FFF2-40B4-BE49-F238E27FC236}">
                <a16:creationId xmlns:a16="http://schemas.microsoft.com/office/drawing/2014/main" id="{864B2887-F093-449C-B6C2-E67B21A6C1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3796" y="3182234"/>
            <a:ext cx="1489804" cy="1489804"/>
          </a:xfrm>
          <a:prstGeom prst="rect">
            <a:avLst/>
          </a:prstGeom>
        </p:spPr>
      </p:pic>
      <p:pic>
        <p:nvPicPr>
          <p:cNvPr id="11" name="Immagine 10" descr="Immagine che contiene diagramma, schematico&#10;&#10;Descrizione generata automaticamente">
            <a:extLst>
              <a:ext uri="{FF2B5EF4-FFF2-40B4-BE49-F238E27FC236}">
                <a16:creationId xmlns:a16="http://schemas.microsoft.com/office/drawing/2014/main" id="{350527AB-8CB5-4F99-BA95-086C9626E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3796" y="4672038"/>
            <a:ext cx="1687542" cy="1675701"/>
          </a:xfrm>
          <a:prstGeom prst="rect">
            <a:avLst/>
          </a:prstGeom>
        </p:spPr>
      </p:pic>
    </p:spTree>
    <p:extLst>
      <p:ext uri="{BB962C8B-B14F-4D97-AF65-F5344CB8AC3E}">
        <p14:creationId xmlns:p14="http://schemas.microsoft.com/office/powerpoint/2010/main" val="695267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8B85FEC-FF41-4AA1-9F1E-E0136CAF5B13}"/>
              </a:ext>
            </a:extLst>
          </p:cNvPr>
          <p:cNvSpPr>
            <a:spLocks noGrp="1"/>
          </p:cNvSpPr>
          <p:nvPr>
            <p:ph type="title"/>
          </p:nvPr>
        </p:nvSpPr>
        <p:spPr>
          <a:xfrm>
            <a:off x="453349" y="1115309"/>
            <a:ext cx="11590102" cy="432000"/>
          </a:xfrm>
        </p:spPr>
        <p:txBody>
          <a:bodyPr/>
          <a:lstStyle/>
          <a:p>
            <a:br>
              <a:rPr lang="it-IT" dirty="0"/>
            </a:br>
            <a:r>
              <a:rPr lang="it-IT" sz="2800" dirty="0"/>
              <a:t>La Commissione della Rete delle Università per lo sviluppo sostenibile (RUS)  </a:t>
            </a:r>
            <a:r>
              <a:rPr lang="it-IT" dirty="0"/>
              <a:t>										</a:t>
            </a:r>
          </a:p>
        </p:txBody>
      </p:sp>
      <p:graphicFrame>
        <p:nvGraphicFramePr>
          <p:cNvPr id="7" name="Segnaposto contenuto 6">
            <a:extLst>
              <a:ext uri="{FF2B5EF4-FFF2-40B4-BE49-F238E27FC236}">
                <a16:creationId xmlns:a16="http://schemas.microsoft.com/office/drawing/2014/main" id="{4414B86D-6EE5-4041-8E69-52A8BCD77D90}"/>
              </a:ext>
            </a:extLst>
          </p:cNvPr>
          <p:cNvGraphicFramePr>
            <a:graphicFrameLocks noGrp="1"/>
          </p:cNvGraphicFramePr>
          <p:nvPr>
            <p:ph idx="14"/>
            <p:extLst>
              <p:ext uri="{D42A27DB-BD31-4B8C-83A1-F6EECF244321}">
                <p14:modId xmlns:p14="http://schemas.microsoft.com/office/powerpoint/2010/main" val="2090646617"/>
              </p:ext>
            </p:extLst>
          </p:nvPr>
        </p:nvGraphicFramePr>
        <p:xfrm>
          <a:off x="191209" y="1862686"/>
          <a:ext cx="3729157" cy="2247496"/>
        </p:xfrm>
        <a:graphic>
          <a:graphicData uri="http://schemas.openxmlformats.org/drawingml/2006/chart">
            <c:chart xmlns:c="http://schemas.openxmlformats.org/drawingml/2006/chart" xmlns:r="http://schemas.openxmlformats.org/officeDocument/2006/relationships" r:id="rId2"/>
          </a:graphicData>
        </a:graphic>
      </p:graphicFrame>
      <p:sp>
        <p:nvSpPr>
          <p:cNvPr id="8" name="CasellaDiTesto 7">
            <a:extLst>
              <a:ext uri="{FF2B5EF4-FFF2-40B4-BE49-F238E27FC236}">
                <a16:creationId xmlns:a16="http://schemas.microsoft.com/office/drawing/2014/main" id="{98527281-658D-4988-A184-A2F8C6082BDF}"/>
              </a:ext>
            </a:extLst>
          </p:cNvPr>
          <p:cNvSpPr txBox="1"/>
          <p:nvPr/>
        </p:nvSpPr>
        <p:spPr>
          <a:xfrm>
            <a:off x="4124362" y="1699223"/>
            <a:ext cx="8054108" cy="1348703"/>
          </a:xfrm>
          <a:prstGeom prst="rect">
            <a:avLst/>
          </a:prstGeom>
          <a:noFill/>
        </p:spPr>
        <p:txBody>
          <a:bodyPr wrap="square" rtlCol="0">
            <a:spAutoFit/>
          </a:bodyPr>
          <a:lstStyle/>
          <a:p>
            <a:r>
              <a:rPr lang="it-IT" b="1" dirty="0">
                <a:latin typeface="Barlow"/>
              </a:rPr>
              <a:t>5 ACCORDI </a:t>
            </a:r>
            <a:endParaRPr lang="it-IT" dirty="0">
              <a:latin typeface="Barlow"/>
            </a:endParaRPr>
          </a:p>
          <a:p>
            <a:pPr marL="171450" lvl="0" indent="-171450">
              <a:lnSpc>
                <a:spcPct val="107000"/>
              </a:lnSpc>
              <a:spcAft>
                <a:spcPts val="0"/>
              </a:spcAft>
              <a:buFont typeface="Arial" panose="020B0604020202020204" pitchFamily="34" charset="0"/>
              <a:buChar char="•"/>
            </a:pPr>
            <a:r>
              <a:rPr lang="it-IT" sz="1200" b="1" dirty="0">
                <a:solidFill>
                  <a:srgbClr val="444444"/>
                </a:solidFill>
                <a:latin typeface="Barlow"/>
                <a:ea typeface="Calibri" panose="020F0502020204030204" pitchFamily="34" charset="0"/>
                <a:cs typeface="Times New Roman" panose="02020603050405020304" pitchFamily="18" charset="0"/>
              </a:rPr>
              <a:t>“Patto di sussidiarietà tra Comune di Verona e Commissione Sostenibilità UNIVR</a:t>
            </a:r>
            <a:endParaRPr lang="it-IT" sz="1200" b="1" dirty="0">
              <a:latin typeface="Barlow"/>
              <a:ea typeface="Calibri" panose="020F0502020204030204" pitchFamily="34" charset="0"/>
              <a:cs typeface="Times New Roman" panose="02020603050405020304" pitchFamily="18" charset="0"/>
            </a:endParaRPr>
          </a:p>
          <a:p>
            <a:pPr marL="171450" lvl="0" indent="-171450">
              <a:lnSpc>
                <a:spcPct val="107000"/>
              </a:lnSpc>
              <a:spcAft>
                <a:spcPts val="0"/>
              </a:spcAft>
              <a:buFont typeface="Arial" panose="020B0604020202020204" pitchFamily="34" charset="0"/>
              <a:buChar char="•"/>
            </a:pPr>
            <a:r>
              <a:rPr lang="it-IT" sz="1200" b="1" dirty="0">
                <a:solidFill>
                  <a:srgbClr val="444444"/>
                </a:solidFill>
                <a:latin typeface="Barlow"/>
                <a:ea typeface="Calibri" panose="020F0502020204030204" pitchFamily="34" charset="0"/>
                <a:cs typeface="Times New Roman" panose="02020603050405020304" pitchFamily="18" charset="0"/>
              </a:rPr>
              <a:t>Convenzione quadro con la rete Scuole Orientate alla Sostenibilità</a:t>
            </a:r>
          </a:p>
          <a:p>
            <a:pPr marL="171450" lvl="0" indent="-171450">
              <a:lnSpc>
                <a:spcPct val="107000"/>
              </a:lnSpc>
              <a:spcAft>
                <a:spcPts val="0"/>
              </a:spcAft>
              <a:buFont typeface="Arial" panose="020B0604020202020204" pitchFamily="34" charset="0"/>
              <a:buChar char="•"/>
            </a:pPr>
            <a:r>
              <a:rPr lang="it-IT" sz="1200" b="1" dirty="0">
                <a:solidFill>
                  <a:srgbClr val="444444"/>
                </a:solidFill>
                <a:latin typeface="Barlow"/>
                <a:ea typeface="Calibri" panose="020F0502020204030204" pitchFamily="34" charset="0"/>
                <a:cs typeface="Times New Roman" panose="02020603050405020304" pitchFamily="18" charset="0"/>
              </a:rPr>
              <a:t>convenzione attuativa con la rete Scuole Orientate alla Sostenibilità</a:t>
            </a:r>
            <a:endParaRPr lang="it-IT" sz="1200" b="1" dirty="0">
              <a:latin typeface="Barlow"/>
              <a:ea typeface="Calibri" panose="020F0502020204030204" pitchFamily="34" charset="0"/>
              <a:cs typeface="Times New Roman" panose="02020603050405020304" pitchFamily="18" charset="0"/>
            </a:endParaRPr>
          </a:p>
          <a:p>
            <a:pPr marL="171450" lvl="0" indent="-171450">
              <a:lnSpc>
                <a:spcPct val="107000"/>
              </a:lnSpc>
              <a:spcAft>
                <a:spcPts val="0"/>
              </a:spcAft>
              <a:buFont typeface="Arial" panose="020B0604020202020204" pitchFamily="34" charset="0"/>
              <a:buChar char="•"/>
            </a:pPr>
            <a:r>
              <a:rPr lang="it-IT" sz="1200" b="1" dirty="0">
                <a:solidFill>
                  <a:srgbClr val="444444"/>
                </a:solidFill>
                <a:latin typeface="Barlow"/>
                <a:ea typeface="Calibri" panose="020F0502020204030204" pitchFamily="34" charset="0"/>
                <a:cs typeface="Times New Roman" panose="02020603050405020304" pitchFamily="18" charset="0"/>
              </a:rPr>
              <a:t>GPP “Green Public Procurement” con Regione Veneto</a:t>
            </a:r>
            <a:endParaRPr lang="it-IT" sz="1200" b="1" dirty="0">
              <a:latin typeface="Barlow"/>
              <a:ea typeface="Calibri" panose="020F0502020204030204" pitchFamily="34" charset="0"/>
              <a:cs typeface="Times New Roman" panose="02020603050405020304" pitchFamily="18" charset="0"/>
            </a:endParaRPr>
          </a:p>
          <a:p>
            <a:pPr marL="171450" lvl="0" indent="-171450">
              <a:lnSpc>
                <a:spcPct val="107000"/>
              </a:lnSpc>
              <a:spcAft>
                <a:spcPts val="800"/>
              </a:spcAft>
              <a:buFont typeface="Arial" panose="020B0604020202020204" pitchFamily="34" charset="0"/>
              <a:buChar char="•"/>
            </a:pPr>
            <a:r>
              <a:rPr lang="it-IT" sz="1200" b="1" dirty="0">
                <a:solidFill>
                  <a:srgbClr val="444444"/>
                </a:solidFill>
                <a:latin typeface="Barlow"/>
                <a:ea typeface="Calibri" panose="020F0502020204030204" pitchFamily="34" charset="0"/>
                <a:cs typeface="Times New Roman" panose="02020603050405020304" pitchFamily="18" charset="0"/>
              </a:rPr>
              <a:t>Accordo di collaborazione tra le Università del Veneto per la realizzazione del premio denominato “</a:t>
            </a:r>
            <a:r>
              <a:rPr lang="it-IT" sz="1200" b="1" dirty="0" err="1">
                <a:solidFill>
                  <a:srgbClr val="444444"/>
                </a:solidFill>
                <a:latin typeface="Barlow"/>
                <a:ea typeface="Calibri" panose="020F0502020204030204" pitchFamily="34" charset="0"/>
                <a:cs typeface="Times New Roman" panose="02020603050405020304" pitchFamily="18" charset="0"/>
              </a:rPr>
              <a:t>Sustainable</a:t>
            </a:r>
            <a:r>
              <a:rPr lang="it-IT" sz="1200" b="1" dirty="0">
                <a:solidFill>
                  <a:srgbClr val="444444"/>
                </a:solidFill>
                <a:latin typeface="Barlow"/>
                <a:ea typeface="Calibri" panose="020F0502020204030204" pitchFamily="34" charset="0"/>
                <a:cs typeface="Times New Roman" panose="02020603050405020304" pitchFamily="18" charset="0"/>
              </a:rPr>
              <a:t> Art </a:t>
            </a:r>
            <a:r>
              <a:rPr lang="it-IT" sz="1200" b="1" dirty="0" err="1">
                <a:solidFill>
                  <a:srgbClr val="444444"/>
                </a:solidFill>
                <a:latin typeface="Barlow"/>
                <a:ea typeface="Calibri" panose="020F0502020204030204" pitchFamily="34" charset="0"/>
                <a:cs typeface="Times New Roman" panose="02020603050405020304" pitchFamily="18" charset="0"/>
              </a:rPr>
              <a:t>Prize</a:t>
            </a:r>
            <a:r>
              <a:rPr lang="it-IT" sz="1200" b="1" dirty="0">
                <a:solidFill>
                  <a:srgbClr val="444444"/>
                </a:solidFill>
                <a:latin typeface="Barlow"/>
                <a:ea typeface="Calibri" panose="020F0502020204030204" pitchFamily="34" charset="0"/>
                <a:cs typeface="Times New Roman" panose="02020603050405020304" pitchFamily="18" charset="0"/>
              </a:rPr>
              <a:t>”</a:t>
            </a:r>
            <a:endParaRPr lang="it-IT" b="1" dirty="0">
              <a:latin typeface="Barlow"/>
            </a:endParaRPr>
          </a:p>
        </p:txBody>
      </p:sp>
      <p:sp>
        <p:nvSpPr>
          <p:cNvPr id="9" name="CasellaDiTesto 8">
            <a:extLst>
              <a:ext uri="{FF2B5EF4-FFF2-40B4-BE49-F238E27FC236}">
                <a16:creationId xmlns:a16="http://schemas.microsoft.com/office/drawing/2014/main" id="{01947063-8137-44E0-9FD9-C407FA5137A6}"/>
              </a:ext>
            </a:extLst>
          </p:cNvPr>
          <p:cNvSpPr txBox="1"/>
          <p:nvPr/>
        </p:nvSpPr>
        <p:spPr>
          <a:xfrm>
            <a:off x="4137213" y="3267373"/>
            <a:ext cx="8063578" cy="553998"/>
          </a:xfrm>
          <a:prstGeom prst="rect">
            <a:avLst/>
          </a:prstGeom>
          <a:noFill/>
        </p:spPr>
        <p:txBody>
          <a:bodyPr wrap="square" rtlCol="0">
            <a:spAutoFit/>
          </a:bodyPr>
          <a:lstStyle/>
          <a:p>
            <a:r>
              <a:rPr lang="it-IT" b="1" dirty="0">
                <a:latin typeface="Barlow"/>
              </a:rPr>
              <a:t>10 BANDI</a:t>
            </a:r>
          </a:p>
          <a:p>
            <a:r>
              <a:rPr lang="it-IT" sz="1200" b="1" dirty="0">
                <a:solidFill>
                  <a:srgbClr val="444444"/>
                </a:solidFill>
                <a:latin typeface="Barlow"/>
                <a:cs typeface="Times New Roman" panose="02020603050405020304" pitchFamily="18" charset="0"/>
              </a:rPr>
              <a:t>per la promozione di attività ed eventi di sostenibilità ambientale</a:t>
            </a:r>
            <a:endParaRPr lang="it-IT" b="1" dirty="0">
              <a:latin typeface="Barlow"/>
            </a:endParaRPr>
          </a:p>
        </p:txBody>
      </p:sp>
      <p:sp>
        <p:nvSpPr>
          <p:cNvPr id="10" name="CasellaDiTesto 9">
            <a:extLst>
              <a:ext uri="{FF2B5EF4-FFF2-40B4-BE49-F238E27FC236}">
                <a16:creationId xmlns:a16="http://schemas.microsoft.com/office/drawing/2014/main" id="{947C1D25-D772-4817-AE2D-E7DF5F0FA9B3}"/>
              </a:ext>
            </a:extLst>
          </p:cNvPr>
          <p:cNvSpPr txBox="1"/>
          <p:nvPr/>
        </p:nvSpPr>
        <p:spPr>
          <a:xfrm>
            <a:off x="4141271" y="3834045"/>
            <a:ext cx="8059520" cy="369332"/>
          </a:xfrm>
          <a:prstGeom prst="rect">
            <a:avLst/>
          </a:prstGeom>
          <a:noFill/>
        </p:spPr>
        <p:txBody>
          <a:bodyPr wrap="square" rtlCol="0">
            <a:spAutoFit/>
          </a:bodyPr>
          <a:lstStyle/>
          <a:p>
            <a:r>
              <a:rPr lang="it-IT" b="1" dirty="0">
                <a:latin typeface="Barlow"/>
              </a:rPr>
              <a:t>14 CONVEGNI</a:t>
            </a:r>
          </a:p>
        </p:txBody>
      </p:sp>
      <p:sp>
        <p:nvSpPr>
          <p:cNvPr id="13" name="CasellaDiTesto 12">
            <a:extLst>
              <a:ext uri="{FF2B5EF4-FFF2-40B4-BE49-F238E27FC236}">
                <a16:creationId xmlns:a16="http://schemas.microsoft.com/office/drawing/2014/main" id="{E0FCF537-A02C-4DC2-8DD5-490DA11947FD}"/>
              </a:ext>
            </a:extLst>
          </p:cNvPr>
          <p:cNvSpPr txBox="1"/>
          <p:nvPr/>
        </p:nvSpPr>
        <p:spPr>
          <a:xfrm>
            <a:off x="4137214" y="4228657"/>
            <a:ext cx="8063578" cy="369332"/>
          </a:xfrm>
          <a:prstGeom prst="rect">
            <a:avLst/>
          </a:prstGeom>
          <a:noFill/>
        </p:spPr>
        <p:txBody>
          <a:bodyPr wrap="square" rtlCol="0">
            <a:spAutoFit/>
          </a:bodyPr>
          <a:lstStyle/>
          <a:p>
            <a:r>
              <a:rPr lang="it-IT" b="1" dirty="0">
                <a:latin typeface="Barlow"/>
              </a:rPr>
              <a:t>9 CORSI DI FORMAZIONE</a:t>
            </a:r>
          </a:p>
        </p:txBody>
      </p:sp>
      <p:sp>
        <p:nvSpPr>
          <p:cNvPr id="14" name="CasellaDiTesto 13">
            <a:extLst>
              <a:ext uri="{FF2B5EF4-FFF2-40B4-BE49-F238E27FC236}">
                <a16:creationId xmlns:a16="http://schemas.microsoft.com/office/drawing/2014/main" id="{8ABFFC8B-8386-4432-930D-59BFC2A1EC36}"/>
              </a:ext>
            </a:extLst>
          </p:cNvPr>
          <p:cNvSpPr txBox="1"/>
          <p:nvPr/>
        </p:nvSpPr>
        <p:spPr>
          <a:xfrm>
            <a:off x="4137213" y="4610663"/>
            <a:ext cx="8041257" cy="738664"/>
          </a:xfrm>
          <a:prstGeom prst="rect">
            <a:avLst/>
          </a:prstGeom>
          <a:noFill/>
        </p:spPr>
        <p:txBody>
          <a:bodyPr wrap="square" rtlCol="0">
            <a:spAutoFit/>
          </a:bodyPr>
          <a:lstStyle/>
          <a:p>
            <a:r>
              <a:rPr lang="it-IT" b="1" dirty="0">
                <a:latin typeface="Barlow"/>
              </a:rPr>
              <a:t>3 CAMPAGNE </a:t>
            </a:r>
          </a:p>
          <a:p>
            <a:r>
              <a:rPr lang="it-IT" sz="1200" b="1" dirty="0">
                <a:latin typeface="Barlow"/>
              </a:rPr>
              <a:t>di promozione dei </a:t>
            </a:r>
            <a:r>
              <a:rPr lang="it-IT" sz="1200" b="1" dirty="0" err="1">
                <a:latin typeface="Barlow"/>
              </a:rPr>
              <a:t>goals</a:t>
            </a:r>
            <a:r>
              <a:rPr lang="it-IT" sz="1200" b="1" dirty="0">
                <a:latin typeface="Barlow"/>
              </a:rPr>
              <a:t> dell’Agenda ONU2030. </a:t>
            </a:r>
            <a:r>
              <a:rPr lang="it-IT" sz="1200" dirty="0">
                <a:latin typeface="Barlow"/>
              </a:rPr>
              <a:t>La campagna «Pensa green» ha consentito nel 2° semestre 2022 la riduzione di circa 11% dei consumi di energia elettrica  </a:t>
            </a:r>
          </a:p>
        </p:txBody>
      </p:sp>
      <p:sp>
        <p:nvSpPr>
          <p:cNvPr id="15" name="CasellaDiTesto 14">
            <a:extLst>
              <a:ext uri="{FF2B5EF4-FFF2-40B4-BE49-F238E27FC236}">
                <a16:creationId xmlns:a16="http://schemas.microsoft.com/office/drawing/2014/main" id="{599D83CB-9DBE-4149-80C6-DB7CB4BE3195}"/>
              </a:ext>
            </a:extLst>
          </p:cNvPr>
          <p:cNvSpPr txBox="1"/>
          <p:nvPr/>
        </p:nvSpPr>
        <p:spPr>
          <a:xfrm>
            <a:off x="4125038" y="5995658"/>
            <a:ext cx="8075753" cy="553998"/>
          </a:xfrm>
          <a:prstGeom prst="rect">
            <a:avLst/>
          </a:prstGeom>
          <a:noFill/>
        </p:spPr>
        <p:txBody>
          <a:bodyPr wrap="square" rtlCol="0">
            <a:spAutoFit/>
          </a:bodyPr>
          <a:lstStyle/>
          <a:p>
            <a:r>
              <a:rPr lang="it-IT" b="1" dirty="0">
                <a:latin typeface="Barlow"/>
              </a:rPr>
              <a:t>9 INTERVENTI DI RIQUALIFICAZIONE</a:t>
            </a:r>
          </a:p>
          <a:p>
            <a:r>
              <a:rPr lang="it-IT" sz="1200" b="1" dirty="0">
                <a:latin typeface="Barlow"/>
              </a:rPr>
              <a:t>dedicati alla riqualificazione degli edifici o alla realizzazione di interventi per ridurre gli sprechi degli impianti</a:t>
            </a:r>
            <a:endParaRPr lang="it-IT" dirty="0"/>
          </a:p>
        </p:txBody>
      </p:sp>
      <p:sp>
        <p:nvSpPr>
          <p:cNvPr id="16" name="CasellaDiTesto 15">
            <a:extLst>
              <a:ext uri="{FF2B5EF4-FFF2-40B4-BE49-F238E27FC236}">
                <a16:creationId xmlns:a16="http://schemas.microsoft.com/office/drawing/2014/main" id="{71A3C38A-37DD-4A38-8D6E-791FACC5C2D6}"/>
              </a:ext>
            </a:extLst>
          </p:cNvPr>
          <p:cNvSpPr txBox="1"/>
          <p:nvPr/>
        </p:nvSpPr>
        <p:spPr>
          <a:xfrm>
            <a:off x="4137213" y="5349327"/>
            <a:ext cx="8041257" cy="646331"/>
          </a:xfrm>
          <a:prstGeom prst="rect">
            <a:avLst/>
          </a:prstGeom>
          <a:noFill/>
        </p:spPr>
        <p:txBody>
          <a:bodyPr wrap="square" rtlCol="0">
            <a:spAutoFit/>
          </a:bodyPr>
          <a:lstStyle/>
          <a:p>
            <a:r>
              <a:rPr lang="it-IT" b="1" dirty="0">
                <a:latin typeface="Barlow"/>
              </a:rPr>
              <a:t>4 PROGETTI DI DISSEMINAZIONE</a:t>
            </a:r>
          </a:p>
          <a:p>
            <a:r>
              <a:rPr lang="it-IT" sz="1200" b="1" dirty="0">
                <a:latin typeface="Barlow"/>
              </a:rPr>
              <a:t>Nel 2023 Progetto B-</a:t>
            </a:r>
            <a:r>
              <a:rPr lang="it-IT" sz="1200" b="1" dirty="0" err="1">
                <a:latin typeface="Barlow"/>
              </a:rPr>
              <a:t>lines</a:t>
            </a:r>
            <a:r>
              <a:rPr lang="it-IT" sz="1200" b="1" dirty="0">
                <a:latin typeface="Barlow"/>
              </a:rPr>
              <a:t> per salvaguardare gli insetti impollinatori</a:t>
            </a:r>
            <a:r>
              <a:rPr lang="it-IT" b="1" dirty="0"/>
              <a:t> </a:t>
            </a:r>
          </a:p>
        </p:txBody>
      </p:sp>
      <p:sp>
        <p:nvSpPr>
          <p:cNvPr id="19" name="AutoShape 2" descr="https://euc-powerpoint.officeapps.live.com/pods/GetClipboardImage.ashx?Id=0c3e927c-c55b-4888-b0d2-9a05f19792dc&amp;DC=GEU9&amp;pkey=7397b955-722f-4478-a451-3cd9f83c749f&amp;wdwaccluster=GEU9">
            <a:extLst>
              <a:ext uri="{FF2B5EF4-FFF2-40B4-BE49-F238E27FC236}">
                <a16:creationId xmlns:a16="http://schemas.microsoft.com/office/drawing/2014/main" id="{367B781F-2F7C-47B4-96EB-3F1D7032B24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3" name="Immagine 2">
            <a:extLst>
              <a:ext uri="{FF2B5EF4-FFF2-40B4-BE49-F238E27FC236}">
                <a16:creationId xmlns:a16="http://schemas.microsoft.com/office/drawing/2014/main" id="{331B37D2-12BD-489A-ABA9-7106E2731CD1}"/>
              </a:ext>
            </a:extLst>
          </p:cNvPr>
          <p:cNvPicPr>
            <a:picLocks noChangeAspect="1"/>
          </p:cNvPicPr>
          <p:nvPr/>
        </p:nvPicPr>
        <p:blipFill>
          <a:blip r:embed="rId3"/>
          <a:stretch>
            <a:fillRect/>
          </a:stretch>
        </p:blipFill>
        <p:spPr>
          <a:xfrm>
            <a:off x="971775" y="4880093"/>
            <a:ext cx="2106234" cy="1185488"/>
          </a:xfrm>
          <a:prstGeom prst="rect">
            <a:avLst/>
          </a:prstGeom>
        </p:spPr>
      </p:pic>
    </p:spTree>
    <p:extLst>
      <p:ext uri="{BB962C8B-B14F-4D97-AF65-F5344CB8AC3E}">
        <p14:creationId xmlns:p14="http://schemas.microsoft.com/office/powerpoint/2010/main" val="183461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E5F7BA54-C1E7-45B8-83FC-5BBBCABBCE5D}"/>
              </a:ext>
            </a:extLst>
          </p:cNvPr>
          <p:cNvSpPr>
            <a:spLocks noGrp="1"/>
          </p:cNvSpPr>
          <p:nvPr>
            <p:ph idx="14"/>
          </p:nvPr>
        </p:nvSpPr>
        <p:spPr>
          <a:xfrm>
            <a:off x="539157" y="2650836"/>
            <a:ext cx="11275579" cy="3713862"/>
          </a:xfrm>
        </p:spPr>
        <p:txBody>
          <a:bodyPr/>
          <a:lstStyle/>
          <a:p>
            <a:pPr marL="285750" indent="-285750">
              <a:buFont typeface="Arial" panose="020B0604020202020204" pitchFamily="34" charset="0"/>
              <a:buChar char="•"/>
            </a:pPr>
            <a:r>
              <a:rPr lang="it-IT" b="1" dirty="0">
                <a:latin typeface="Barlow"/>
              </a:rPr>
              <a:t>Coordinamento Universitario per la Cooperazione allo Sviluppo</a:t>
            </a:r>
          </a:p>
          <a:p>
            <a:endParaRPr lang="it-IT" b="1" dirty="0">
              <a:latin typeface="Barlow"/>
            </a:endParaRPr>
          </a:p>
          <a:p>
            <a:pPr marL="285750" indent="-285750">
              <a:buFont typeface="Arial" panose="020B0604020202020204" pitchFamily="34" charset="0"/>
              <a:buChar char="•"/>
            </a:pPr>
            <a:r>
              <a:rPr lang="it-IT" b="1" dirty="0">
                <a:latin typeface="Barlow"/>
              </a:rPr>
              <a:t>Rete delle Università per la Pace</a:t>
            </a:r>
          </a:p>
          <a:p>
            <a:endParaRPr lang="it-IT" b="1" dirty="0">
              <a:latin typeface="Barlow"/>
            </a:endParaRPr>
          </a:p>
          <a:p>
            <a:pPr marL="268288" indent="-268288">
              <a:buFont typeface="Arial" panose="020B0604020202020204" pitchFamily="34" charset="0"/>
              <a:buChar char="•"/>
            </a:pPr>
            <a:r>
              <a:rPr lang="it-IT" sz="2000" b="1" dirty="0">
                <a:latin typeface="Barlow"/>
              </a:rPr>
              <a:t>MUI - Manifesto</a:t>
            </a:r>
            <a:r>
              <a:rPr lang="it-IT" b="1" dirty="0">
                <a:latin typeface="Barlow"/>
              </a:rPr>
              <a:t> Università Inclusiva</a:t>
            </a:r>
          </a:p>
          <a:p>
            <a:pPr marL="285750" indent="-285750">
              <a:buFont typeface="Arial" panose="020B0604020202020204" pitchFamily="34" charset="0"/>
              <a:buChar char="•"/>
            </a:pPr>
            <a:r>
              <a:rPr lang="it-IT" b="1" dirty="0" err="1">
                <a:latin typeface="Barlow"/>
              </a:rPr>
              <a:t>Uni.Co.Re</a:t>
            </a:r>
            <a:r>
              <a:rPr lang="it-IT" b="1" dirty="0">
                <a:latin typeface="Barlow"/>
              </a:rPr>
              <a:t> - </a:t>
            </a:r>
            <a:r>
              <a:rPr lang="it-IT" b="1" dirty="0" err="1">
                <a:latin typeface="Barlow"/>
              </a:rPr>
              <a:t>University</a:t>
            </a:r>
            <a:r>
              <a:rPr lang="it-IT" b="1" dirty="0">
                <a:latin typeface="Barlow"/>
              </a:rPr>
              <a:t> </a:t>
            </a:r>
            <a:r>
              <a:rPr lang="it-IT" b="1" dirty="0" err="1">
                <a:latin typeface="Barlow"/>
              </a:rPr>
              <a:t>Corridors</a:t>
            </a:r>
            <a:r>
              <a:rPr lang="it-IT" b="1" dirty="0">
                <a:latin typeface="Barlow"/>
              </a:rPr>
              <a:t> for </a:t>
            </a:r>
            <a:r>
              <a:rPr lang="it-IT" b="1" dirty="0" err="1">
                <a:latin typeface="Barlow"/>
              </a:rPr>
              <a:t>Refugees</a:t>
            </a:r>
            <a:endParaRPr lang="it-IT" b="1" dirty="0">
              <a:latin typeface="Barlow"/>
            </a:endParaRPr>
          </a:p>
          <a:p>
            <a:endParaRPr lang="it-IT" b="1" dirty="0">
              <a:latin typeface="Barlow"/>
            </a:endParaRPr>
          </a:p>
          <a:p>
            <a:pPr marL="285750" indent="-285750">
              <a:buFont typeface="Arial" panose="020B0604020202020204" pitchFamily="34" charset="0"/>
              <a:buChar char="•"/>
            </a:pPr>
            <a:r>
              <a:rPr lang="it-IT" b="1" dirty="0" err="1">
                <a:latin typeface="Barlow"/>
              </a:rPr>
              <a:t>Scholars</a:t>
            </a:r>
            <a:r>
              <a:rPr lang="it-IT" b="1" dirty="0">
                <a:latin typeface="Barlow"/>
              </a:rPr>
              <a:t> </a:t>
            </a:r>
            <a:r>
              <a:rPr lang="it-IT" b="1" dirty="0" err="1">
                <a:latin typeface="Barlow"/>
              </a:rPr>
              <a:t>at</a:t>
            </a:r>
            <a:r>
              <a:rPr lang="it-IT" b="1" dirty="0">
                <a:latin typeface="Barlow"/>
              </a:rPr>
              <a:t> Risk: Network per la libertà accademica</a:t>
            </a:r>
          </a:p>
          <a:p>
            <a:endParaRPr lang="it-IT" dirty="0">
              <a:latin typeface="Barlow"/>
            </a:endParaRPr>
          </a:p>
        </p:txBody>
      </p:sp>
      <p:sp>
        <p:nvSpPr>
          <p:cNvPr id="3" name="Segnaposto testo 2">
            <a:extLst>
              <a:ext uri="{FF2B5EF4-FFF2-40B4-BE49-F238E27FC236}">
                <a16:creationId xmlns:a16="http://schemas.microsoft.com/office/drawing/2014/main" id="{F554796C-8B4C-46AE-9BCB-E1D7BC18F8B4}"/>
              </a:ext>
            </a:extLst>
          </p:cNvPr>
          <p:cNvSpPr>
            <a:spLocks noGrp="1"/>
          </p:cNvSpPr>
          <p:nvPr>
            <p:ph type="body" sz="quarter" idx="13"/>
          </p:nvPr>
        </p:nvSpPr>
        <p:spPr>
          <a:xfrm>
            <a:off x="539157" y="2059765"/>
            <a:ext cx="11275579" cy="252000"/>
          </a:xfrm>
        </p:spPr>
        <p:txBody>
          <a:bodyPr/>
          <a:lstStyle/>
          <a:p>
            <a:r>
              <a:rPr lang="it-IT" sz="2000" b="1" dirty="0">
                <a:solidFill>
                  <a:srgbClr val="FF0000"/>
                </a:solidFill>
              </a:rPr>
              <a:t>1. Univr «in rete»  - Adesione a reti nazionali e internazionali </a:t>
            </a:r>
          </a:p>
        </p:txBody>
      </p:sp>
      <p:sp>
        <p:nvSpPr>
          <p:cNvPr id="4" name="Titolo 3">
            <a:extLst>
              <a:ext uri="{FF2B5EF4-FFF2-40B4-BE49-F238E27FC236}">
                <a16:creationId xmlns:a16="http://schemas.microsoft.com/office/drawing/2014/main" id="{E8B85FEC-FF41-4AA1-9F1E-E0136CAF5B13}"/>
              </a:ext>
            </a:extLst>
          </p:cNvPr>
          <p:cNvSpPr>
            <a:spLocks noGrp="1"/>
          </p:cNvSpPr>
          <p:nvPr>
            <p:ph type="title"/>
          </p:nvPr>
        </p:nvSpPr>
        <p:spPr>
          <a:xfrm>
            <a:off x="539368" y="1413265"/>
            <a:ext cx="11275368" cy="432000"/>
          </a:xfrm>
        </p:spPr>
        <p:txBody>
          <a:bodyPr/>
          <a:lstStyle/>
          <a:p>
            <a:r>
              <a:rPr lang="it-IT" dirty="0"/>
              <a:t>Cooperazione allo sviluppo internazionale				</a:t>
            </a:r>
          </a:p>
        </p:txBody>
      </p:sp>
      <p:pic>
        <p:nvPicPr>
          <p:cNvPr id="5" name="Immagine 4">
            <a:extLst>
              <a:ext uri="{FF2B5EF4-FFF2-40B4-BE49-F238E27FC236}">
                <a16:creationId xmlns:a16="http://schemas.microsoft.com/office/drawing/2014/main" id="{A982AD60-041A-4197-8522-F76128D51033}"/>
              </a:ext>
            </a:extLst>
          </p:cNvPr>
          <p:cNvPicPr>
            <a:picLocks noChangeAspect="1"/>
          </p:cNvPicPr>
          <p:nvPr/>
        </p:nvPicPr>
        <p:blipFill>
          <a:blip r:embed="rId2"/>
          <a:stretch>
            <a:fillRect/>
          </a:stretch>
        </p:blipFill>
        <p:spPr>
          <a:xfrm>
            <a:off x="8003692" y="2398727"/>
            <a:ext cx="1908000" cy="714361"/>
          </a:xfrm>
          <a:prstGeom prst="rect">
            <a:avLst/>
          </a:prstGeom>
        </p:spPr>
      </p:pic>
      <p:pic>
        <p:nvPicPr>
          <p:cNvPr id="6" name="Immagine 5">
            <a:extLst>
              <a:ext uri="{FF2B5EF4-FFF2-40B4-BE49-F238E27FC236}">
                <a16:creationId xmlns:a16="http://schemas.microsoft.com/office/drawing/2014/main" id="{82D9517F-60A0-49FD-B0AE-0743D816F1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6078" y="3084461"/>
            <a:ext cx="1944000" cy="729000"/>
          </a:xfrm>
          <a:prstGeom prst="rect">
            <a:avLst/>
          </a:prstGeom>
        </p:spPr>
      </p:pic>
      <p:pic>
        <p:nvPicPr>
          <p:cNvPr id="8" name="Immagine 7">
            <a:extLst>
              <a:ext uri="{FF2B5EF4-FFF2-40B4-BE49-F238E27FC236}">
                <a16:creationId xmlns:a16="http://schemas.microsoft.com/office/drawing/2014/main" id="{8944DA8A-4058-4BD0-A830-3162127F27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0078" y="5024233"/>
            <a:ext cx="2016000" cy="756000"/>
          </a:xfrm>
          <a:prstGeom prst="rect">
            <a:avLst/>
          </a:prstGeom>
        </p:spPr>
      </p:pic>
      <p:pic>
        <p:nvPicPr>
          <p:cNvPr id="9" name="Elemento grafico 8">
            <a:extLst>
              <a:ext uri="{FF2B5EF4-FFF2-40B4-BE49-F238E27FC236}">
                <a16:creationId xmlns:a16="http://schemas.microsoft.com/office/drawing/2014/main" id="{2840A74E-5E1C-4C0C-9C7F-4CC09919B06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84001" y="4188053"/>
            <a:ext cx="2196000" cy="573997"/>
          </a:xfrm>
          <a:prstGeom prst="rect">
            <a:avLst/>
          </a:prstGeom>
        </p:spPr>
      </p:pic>
    </p:spTree>
    <p:extLst>
      <p:ext uri="{BB962C8B-B14F-4D97-AF65-F5344CB8AC3E}">
        <p14:creationId xmlns:p14="http://schemas.microsoft.com/office/powerpoint/2010/main" val="104429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E5F7BA54-C1E7-45B8-83FC-5BBBCABBCE5D}"/>
              </a:ext>
            </a:extLst>
          </p:cNvPr>
          <p:cNvSpPr>
            <a:spLocks noGrp="1"/>
          </p:cNvSpPr>
          <p:nvPr>
            <p:ph idx="14"/>
          </p:nvPr>
        </p:nvSpPr>
        <p:spPr>
          <a:xfrm>
            <a:off x="505943" y="1696038"/>
            <a:ext cx="11275579" cy="4704762"/>
          </a:xfrm>
        </p:spPr>
        <p:txBody>
          <a:bodyPr/>
          <a:lstStyle/>
          <a:p>
            <a:pPr>
              <a:lnSpc>
                <a:spcPct val="100000"/>
              </a:lnSpc>
              <a:spcBef>
                <a:spcPts val="0"/>
              </a:spcBef>
              <a:spcAft>
                <a:spcPts val="600"/>
              </a:spcAft>
            </a:pPr>
            <a:r>
              <a:rPr lang="it-IT" sz="2000" b="1" dirty="0">
                <a:solidFill>
                  <a:srgbClr val="FF0000"/>
                </a:solidFill>
              </a:rPr>
              <a:t>2. Progetti di mobilità e accoglienze “speciali” </a:t>
            </a:r>
          </a:p>
          <a:p>
            <a:pPr marL="285750" indent="-285750">
              <a:spcBef>
                <a:spcPts val="0"/>
              </a:spcBef>
              <a:spcAft>
                <a:spcPts val="600"/>
              </a:spcAft>
              <a:buFont typeface="Arial" panose="020B0604020202020204" pitchFamily="34" charset="0"/>
              <a:buChar char="•"/>
            </a:pPr>
            <a:r>
              <a:rPr lang="it-IT" dirty="0"/>
              <a:t>Mo.Co.Svi – </a:t>
            </a:r>
            <a:r>
              <a:rPr lang="it-IT" b="1" dirty="0"/>
              <a:t>Mobilità per la Cooperazione allo Sviluppo Internazionale          </a:t>
            </a:r>
            <a:r>
              <a:rPr lang="it-IT" b="1" dirty="0">
                <a:solidFill>
                  <a:srgbClr val="FF0000"/>
                </a:solidFill>
              </a:rPr>
              <a:t>10 mobilità per € 36.000</a:t>
            </a:r>
          </a:p>
          <a:p>
            <a:pPr marL="285750" indent="-285750">
              <a:lnSpc>
                <a:spcPct val="100000"/>
              </a:lnSpc>
              <a:spcBef>
                <a:spcPts val="0"/>
              </a:spcBef>
              <a:spcAft>
                <a:spcPts val="600"/>
              </a:spcAft>
              <a:buFont typeface="Arial" panose="020B0604020202020204" pitchFamily="34" charset="0"/>
              <a:buChar char="•"/>
            </a:pPr>
            <a:r>
              <a:rPr lang="en-US" dirty="0"/>
              <a:t>U.A.Re@UNIVR – </a:t>
            </a:r>
            <a:r>
              <a:rPr lang="en-US" b="1" dirty="0"/>
              <a:t>Ukrainian Academics and Researchers at the University of Verona</a:t>
            </a:r>
            <a:r>
              <a:rPr lang="en-US" dirty="0"/>
              <a:t>         bando univr per accoglienza di docenti e ricercatori in fuga dall’Ucraina. Accolte 2 docenti da Kiev con un contratto di ricerca di 12 mesi </a:t>
            </a:r>
            <a:r>
              <a:rPr lang="it-IT" b="1" dirty="0">
                <a:solidFill>
                  <a:srgbClr val="FF0000"/>
                </a:solidFill>
              </a:rPr>
              <a:t>€ 40.000 + cofinanziamento MUR 13.999,96</a:t>
            </a:r>
          </a:p>
          <a:p>
            <a:pPr marL="285750" indent="-285750">
              <a:lnSpc>
                <a:spcPct val="100000"/>
              </a:lnSpc>
              <a:spcBef>
                <a:spcPts val="0"/>
              </a:spcBef>
              <a:spcAft>
                <a:spcPts val="600"/>
              </a:spcAft>
              <a:buFont typeface="Arial" panose="020B0604020202020204" pitchFamily="34" charset="0"/>
              <a:buChar char="•"/>
            </a:pPr>
            <a:r>
              <a:rPr lang="en-US" dirty="0"/>
              <a:t>SAR Italy – </a:t>
            </a:r>
            <a:r>
              <a:rPr lang="en-US" b="1" dirty="0"/>
              <a:t>Scholars at Risk Italy          </a:t>
            </a:r>
            <a:r>
              <a:rPr lang="en-US" dirty="0"/>
              <a:t>accoglienza di uno studioso a rischio proveniente dallo Yemen: assegno di ricerca 1 anno </a:t>
            </a:r>
            <a:r>
              <a:rPr lang="it-IT" dirty="0">
                <a:solidFill>
                  <a:srgbClr val="FF0000"/>
                </a:solidFill>
              </a:rPr>
              <a:t>€ 25.000 </a:t>
            </a:r>
          </a:p>
          <a:p>
            <a:pPr marL="285750" indent="-285750">
              <a:lnSpc>
                <a:spcPct val="100000"/>
              </a:lnSpc>
              <a:spcBef>
                <a:spcPts val="0"/>
              </a:spcBef>
              <a:spcAft>
                <a:spcPts val="600"/>
              </a:spcAft>
              <a:buFont typeface="Arial" panose="020B0604020202020204" pitchFamily="34" charset="0"/>
              <a:buChar char="•"/>
            </a:pPr>
            <a:r>
              <a:rPr lang="en-US" dirty="0"/>
              <a:t>UniCoRe - </a:t>
            </a:r>
            <a:r>
              <a:rPr lang="en-US" b="1" dirty="0"/>
              <a:t>University Corridors for Refugees 	      </a:t>
            </a:r>
            <a:r>
              <a:rPr lang="en-US" dirty="0"/>
              <a:t>accoglienza di una studentessa rifugiata proveniente dallo Zambia </a:t>
            </a:r>
          </a:p>
          <a:p>
            <a:pPr>
              <a:lnSpc>
                <a:spcPct val="100000"/>
              </a:lnSpc>
              <a:spcBef>
                <a:spcPts val="0"/>
              </a:spcBef>
              <a:spcAft>
                <a:spcPts val="600"/>
              </a:spcAft>
            </a:pPr>
            <a:r>
              <a:rPr lang="en-US" dirty="0">
                <a:solidFill>
                  <a:srgbClr val="FF0000"/>
                </a:solidFill>
              </a:rPr>
              <a:t>     1 borsa di studio biennale </a:t>
            </a:r>
            <a:r>
              <a:rPr lang="it-IT" dirty="0">
                <a:solidFill>
                  <a:srgbClr val="FF0000"/>
                </a:solidFill>
              </a:rPr>
              <a:t>€ 4.500/anno </a:t>
            </a:r>
          </a:p>
          <a:p>
            <a:pPr>
              <a:lnSpc>
                <a:spcPct val="100000"/>
              </a:lnSpc>
              <a:spcBef>
                <a:spcPts val="0"/>
              </a:spcBef>
              <a:spcAft>
                <a:spcPts val="600"/>
              </a:spcAft>
            </a:pPr>
            <a:r>
              <a:rPr lang="it-IT" sz="2000" b="1" dirty="0">
                <a:solidFill>
                  <a:srgbClr val="FF0000"/>
                </a:solidFill>
              </a:rPr>
              <a:t>3. Cultura della/per la Cooperazione allo Sviluppo internazionale </a:t>
            </a:r>
          </a:p>
          <a:p>
            <a:pPr marL="285750" indent="-285750">
              <a:lnSpc>
                <a:spcPct val="100000"/>
              </a:lnSpc>
              <a:spcBef>
                <a:spcPts val="0"/>
              </a:spcBef>
              <a:buFont typeface="Arial" panose="020B0604020202020204" pitchFamily="34" charset="0"/>
              <a:buChar char="•"/>
            </a:pPr>
            <a:r>
              <a:rPr lang="it-IT" dirty="0"/>
              <a:t>Corsi di formazione «La Cooperazione internazionale oggi» (n. 3) </a:t>
            </a:r>
          </a:p>
          <a:p>
            <a:pPr marL="285750" indent="-285750">
              <a:lnSpc>
                <a:spcPct val="100000"/>
              </a:lnSpc>
              <a:spcBef>
                <a:spcPts val="0"/>
              </a:spcBef>
              <a:buFont typeface="Arial" panose="020B0604020202020204" pitchFamily="34" charset="0"/>
              <a:buChar char="•"/>
            </a:pPr>
            <a:r>
              <a:rPr lang="it-IT" dirty="0"/>
              <a:t>Advocacy (n. 2) </a:t>
            </a:r>
          </a:p>
          <a:p>
            <a:pPr marL="285750" indent="-285750">
              <a:lnSpc>
                <a:spcPct val="100000"/>
              </a:lnSpc>
              <a:spcBef>
                <a:spcPts val="0"/>
              </a:spcBef>
              <a:buFont typeface="Arial" panose="020B0604020202020204" pitchFamily="34" charset="0"/>
              <a:buChar char="•"/>
            </a:pPr>
            <a:r>
              <a:rPr lang="it-IT" dirty="0"/>
              <a:t>Linee Guida per la sicurezza nelle missioni all’estero in zone a rischio (CUCS-CRUI)  </a:t>
            </a:r>
          </a:p>
          <a:p>
            <a:pPr marL="285750" indent="-285750">
              <a:lnSpc>
                <a:spcPct val="100000"/>
              </a:lnSpc>
              <a:spcBef>
                <a:spcPts val="0"/>
              </a:spcBef>
              <a:buFont typeface="Arial" panose="020B0604020202020204" pitchFamily="34" charset="0"/>
              <a:buChar char="•"/>
            </a:pPr>
            <a:r>
              <a:rPr lang="it-IT" dirty="0"/>
              <a:t>Creazione del sito web </a:t>
            </a:r>
            <a:r>
              <a:rPr lang="it-IT" u="sng" dirty="0">
                <a:solidFill>
                  <a:srgbClr val="FF0000"/>
                </a:solidFill>
                <a:hlinkClick r:id="rId2">
                  <a:extLst>
                    <a:ext uri="{A12FA001-AC4F-418D-AE19-62706E023703}">
                      <ahyp:hlinkClr xmlns:ahyp="http://schemas.microsoft.com/office/drawing/2018/hyperlinkcolor" val="tx"/>
                    </a:ext>
                  </a:extLst>
                </a:hlinkClick>
              </a:rPr>
              <a:t>www.univr.it/it/cooperazione</a:t>
            </a:r>
            <a:r>
              <a:rPr lang="it-IT" dirty="0">
                <a:solidFill>
                  <a:srgbClr val="FF0000"/>
                </a:solidFill>
              </a:rPr>
              <a:t> </a:t>
            </a:r>
          </a:p>
          <a:p>
            <a:pPr marL="285750" indent="-285750">
              <a:buFontTx/>
              <a:buChar char="-"/>
            </a:pPr>
            <a:endParaRPr lang="it-IT" dirty="0"/>
          </a:p>
          <a:p>
            <a:r>
              <a:rPr lang="it-IT" dirty="0"/>
              <a:t> </a:t>
            </a:r>
          </a:p>
          <a:p>
            <a:endParaRPr lang="it-IT" dirty="0"/>
          </a:p>
        </p:txBody>
      </p:sp>
      <p:sp>
        <p:nvSpPr>
          <p:cNvPr id="4" name="Titolo 3">
            <a:extLst>
              <a:ext uri="{FF2B5EF4-FFF2-40B4-BE49-F238E27FC236}">
                <a16:creationId xmlns:a16="http://schemas.microsoft.com/office/drawing/2014/main" id="{E8B85FEC-FF41-4AA1-9F1E-E0136CAF5B13}"/>
              </a:ext>
            </a:extLst>
          </p:cNvPr>
          <p:cNvSpPr>
            <a:spLocks noGrp="1"/>
          </p:cNvSpPr>
          <p:nvPr>
            <p:ph type="title"/>
          </p:nvPr>
        </p:nvSpPr>
        <p:spPr>
          <a:xfrm>
            <a:off x="1041652" y="1122229"/>
            <a:ext cx="11275368" cy="432000"/>
          </a:xfrm>
        </p:spPr>
        <p:txBody>
          <a:bodyPr/>
          <a:lstStyle/>
          <a:p>
            <a:r>
              <a:rPr lang="it-IT" dirty="0"/>
              <a:t>Cooperazione allo sviluppo internazionale				</a:t>
            </a:r>
          </a:p>
        </p:txBody>
      </p:sp>
      <p:sp>
        <p:nvSpPr>
          <p:cNvPr id="7" name="Freccia a destra 6">
            <a:extLst>
              <a:ext uri="{FF2B5EF4-FFF2-40B4-BE49-F238E27FC236}">
                <a16:creationId xmlns:a16="http://schemas.microsoft.com/office/drawing/2014/main" id="{2035C10B-EFBB-4BFA-83A5-FFA5332473A0}"/>
              </a:ext>
            </a:extLst>
          </p:cNvPr>
          <p:cNvSpPr/>
          <p:nvPr/>
        </p:nvSpPr>
        <p:spPr>
          <a:xfrm>
            <a:off x="7773833" y="2122770"/>
            <a:ext cx="324000" cy="180000"/>
          </a:xfrm>
          <a:prstGeom prst="rightArrow">
            <a:avLst/>
          </a:prstGeom>
          <a:solidFill>
            <a:srgbClr val="66C7F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B0F0"/>
              </a:solidFill>
            </a:endParaRPr>
          </a:p>
        </p:txBody>
      </p:sp>
      <p:sp>
        <p:nvSpPr>
          <p:cNvPr id="10" name="Freccia a destra 9">
            <a:extLst>
              <a:ext uri="{FF2B5EF4-FFF2-40B4-BE49-F238E27FC236}">
                <a16:creationId xmlns:a16="http://schemas.microsoft.com/office/drawing/2014/main" id="{3B89A732-5D1F-4578-B90E-8C765243727C}"/>
              </a:ext>
            </a:extLst>
          </p:cNvPr>
          <p:cNvSpPr/>
          <p:nvPr/>
        </p:nvSpPr>
        <p:spPr>
          <a:xfrm>
            <a:off x="4087414" y="3339000"/>
            <a:ext cx="324000" cy="180000"/>
          </a:xfrm>
          <a:prstGeom prst="rightArrow">
            <a:avLst/>
          </a:prstGeom>
          <a:solidFill>
            <a:srgbClr val="66C7F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B0F0"/>
              </a:solidFill>
            </a:endParaRPr>
          </a:p>
        </p:txBody>
      </p:sp>
      <p:sp>
        <p:nvSpPr>
          <p:cNvPr id="12" name="Freccia a destra 11">
            <a:extLst>
              <a:ext uri="{FF2B5EF4-FFF2-40B4-BE49-F238E27FC236}">
                <a16:creationId xmlns:a16="http://schemas.microsoft.com/office/drawing/2014/main" id="{FC57EF93-CE81-4F43-9D31-54BB5C1C3926}"/>
              </a:ext>
            </a:extLst>
          </p:cNvPr>
          <p:cNvSpPr/>
          <p:nvPr/>
        </p:nvSpPr>
        <p:spPr>
          <a:xfrm>
            <a:off x="9233583" y="2485068"/>
            <a:ext cx="324000" cy="180000"/>
          </a:xfrm>
          <a:prstGeom prst="rightArrow">
            <a:avLst/>
          </a:prstGeom>
          <a:solidFill>
            <a:srgbClr val="66C7F8"/>
          </a:solidFill>
          <a:ln>
            <a:solidFill>
              <a:srgbClr val="33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00B0F0"/>
              </a:solidFill>
            </a:endParaRPr>
          </a:p>
        </p:txBody>
      </p:sp>
      <p:sp>
        <p:nvSpPr>
          <p:cNvPr id="8" name="Freccia a destra 7">
            <a:extLst>
              <a:ext uri="{FF2B5EF4-FFF2-40B4-BE49-F238E27FC236}">
                <a16:creationId xmlns:a16="http://schemas.microsoft.com/office/drawing/2014/main" id="{695AC7FF-3537-49F2-8E27-14F40BEC78FD}"/>
              </a:ext>
            </a:extLst>
          </p:cNvPr>
          <p:cNvSpPr/>
          <p:nvPr/>
        </p:nvSpPr>
        <p:spPr>
          <a:xfrm>
            <a:off x="5502212" y="3958419"/>
            <a:ext cx="324000" cy="180000"/>
          </a:xfrm>
          <a:prstGeom prst="rightArrow">
            <a:avLst/>
          </a:prstGeom>
          <a:solidFill>
            <a:srgbClr val="66C7F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B0F0"/>
              </a:solidFill>
            </a:endParaRPr>
          </a:p>
        </p:txBody>
      </p:sp>
    </p:spTree>
    <p:extLst>
      <p:ext uri="{BB962C8B-B14F-4D97-AF65-F5344CB8AC3E}">
        <p14:creationId xmlns:p14="http://schemas.microsoft.com/office/powerpoint/2010/main" val="2964087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FB43ACF4-435D-4825-9A4B-23067AA5C9C5}"/>
              </a:ext>
            </a:extLst>
          </p:cNvPr>
          <p:cNvSpPr>
            <a:spLocks noGrp="1"/>
          </p:cNvSpPr>
          <p:nvPr>
            <p:ph type="body" sz="quarter" idx="13"/>
          </p:nvPr>
        </p:nvSpPr>
        <p:spPr>
          <a:xfrm>
            <a:off x="505944" y="1998600"/>
            <a:ext cx="11757891" cy="525499"/>
          </a:xfrm>
        </p:spPr>
        <p:txBody>
          <a:bodyPr/>
          <a:lstStyle/>
          <a:p>
            <a:r>
              <a:rPr lang="it-IT" b="1" dirty="0">
                <a:solidFill>
                  <a:srgbClr val="FF0000"/>
                </a:solidFill>
              </a:rPr>
              <a:t>UNIVR aderisce al Manifesto per l'Università Inclusiva, promosso dall’Alto commissariato per i rifugiati dell’ONU, per: </a:t>
            </a:r>
          </a:p>
          <a:p>
            <a:pPr>
              <a:lnSpc>
                <a:spcPct val="100000"/>
              </a:lnSpc>
              <a:spcBef>
                <a:spcPts val="0"/>
              </a:spcBef>
            </a:pPr>
            <a:endParaRPr lang="it-IT" dirty="0"/>
          </a:p>
        </p:txBody>
      </p:sp>
      <p:sp>
        <p:nvSpPr>
          <p:cNvPr id="4" name="Titolo 3">
            <a:extLst>
              <a:ext uri="{FF2B5EF4-FFF2-40B4-BE49-F238E27FC236}">
                <a16:creationId xmlns:a16="http://schemas.microsoft.com/office/drawing/2014/main" id="{C8FC4113-49AB-4DB9-9A21-5722EB2D52D7}"/>
              </a:ext>
            </a:extLst>
          </p:cNvPr>
          <p:cNvSpPr>
            <a:spLocks noGrp="1"/>
          </p:cNvSpPr>
          <p:nvPr>
            <p:ph type="title"/>
          </p:nvPr>
        </p:nvSpPr>
        <p:spPr>
          <a:xfrm>
            <a:off x="307571" y="1291190"/>
            <a:ext cx="11884429" cy="432000"/>
          </a:xfrm>
        </p:spPr>
        <p:txBody>
          <a:bodyPr/>
          <a:lstStyle/>
          <a:p>
            <a:pPr algn="ctr"/>
            <a:r>
              <a:rPr lang="it-IT" dirty="0"/>
              <a:t>Le iniziative a favore degli studenti rifugiati e degli studenti ucraini</a:t>
            </a:r>
          </a:p>
        </p:txBody>
      </p:sp>
      <p:sp>
        <p:nvSpPr>
          <p:cNvPr id="5" name="Rettangolo 4">
            <a:extLst>
              <a:ext uri="{FF2B5EF4-FFF2-40B4-BE49-F238E27FC236}">
                <a16:creationId xmlns:a16="http://schemas.microsoft.com/office/drawing/2014/main" id="{3C3BD3B1-8AF3-490E-A1AF-440E79131BB7}"/>
              </a:ext>
            </a:extLst>
          </p:cNvPr>
          <p:cNvSpPr/>
          <p:nvPr/>
        </p:nvSpPr>
        <p:spPr>
          <a:xfrm>
            <a:off x="505944" y="2391624"/>
            <a:ext cx="11275367" cy="5509200"/>
          </a:xfrm>
          <a:prstGeom prst="rect">
            <a:avLst/>
          </a:prstGeom>
        </p:spPr>
        <p:txBody>
          <a:bodyPr wrap="square">
            <a:spAutoFit/>
          </a:bodyPr>
          <a:lstStyle/>
          <a:p>
            <a:pPr marL="285750" indent="-285750" algn="just">
              <a:lnSpc>
                <a:spcPct val="100000"/>
              </a:lnSpc>
              <a:spcBef>
                <a:spcPts val="0"/>
              </a:spcBef>
              <a:buFont typeface="Symbol" panose="05050102010706020507" pitchFamily="18" charset="2"/>
              <a:buChar char="-"/>
            </a:pPr>
            <a:r>
              <a:rPr lang="it-IT" dirty="0">
                <a:latin typeface="Barlow"/>
              </a:rPr>
              <a:t>favorire l'accesso dei rifugiati all’istruzione universitaria e alla ricerca</a:t>
            </a:r>
          </a:p>
          <a:p>
            <a:pPr marL="285750" indent="-285750" algn="just">
              <a:lnSpc>
                <a:spcPct val="100000"/>
              </a:lnSpc>
              <a:spcBef>
                <a:spcPts val="0"/>
              </a:spcBef>
              <a:buFont typeface="Symbol" panose="05050102010706020507" pitchFamily="18" charset="2"/>
              <a:buChar char="-"/>
            </a:pPr>
            <a:r>
              <a:rPr lang="it-IT" dirty="0">
                <a:latin typeface="Barlow"/>
              </a:rPr>
              <a:t>promuovere l'integrazione sociale e la partecipazione attiva alla vita accademica</a:t>
            </a:r>
          </a:p>
          <a:p>
            <a:pPr algn="just">
              <a:lnSpc>
                <a:spcPct val="100000"/>
              </a:lnSpc>
              <a:spcBef>
                <a:spcPts val="0"/>
              </a:spcBef>
            </a:pPr>
            <a:endParaRPr lang="it-IT" dirty="0">
              <a:latin typeface="Barlow"/>
            </a:endParaRPr>
          </a:p>
          <a:p>
            <a:pPr algn="just">
              <a:spcAft>
                <a:spcPts val="600"/>
              </a:spcAft>
            </a:pPr>
            <a:r>
              <a:rPr lang="it-IT" dirty="0">
                <a:latin typeface="Barlow"/>
              </a:rPr>
              <a:t>l’Ateneo partecipa da 3 anni, assieme ad altre 54 università italiane, al progetto </a:t>
            </a:r>
            <a:r>
              <a:rPr lang="it-IT" b="1" dirty="0">
                <a:latin typeface="Barlow"/>
              </a:rPr>
              <a:t>UNI.CO.RE </a:t>
            </a:r>
            <a:r>
              <a:rPr lang="it-IT" dirty="0">
                <a:latin typeface="Barlow"/>
              </a:rPr>
              <a:t>(</a:t>
            </a:r>
            <a:r>
              <a:rPr lang="it-IT" b="1" dirty="0" err="1">
                <a:latin typeface="Barlow"/>
              </a:rPr>
              <a:t>University</a:t>
            </a:r>
            <a:r>
              <a:rPr lang="it-IT" b="1" dirty="0">
                <a:latin typeface="Barlow"/>
              </a:rPr>
              <a:t> </a:t>
            </a:r>
            <a:r>
              <a:rPr lang="it-IT" b="1" dirty="0" err="1">
                <a:latin typeface="Barlow"/>
              </a:rPr>
              <a:t>Corridors</a:t>
            </a:r>
            <a:r>
              <a:rPr lang="it-IT" b="1" dirty="0">
                <a:latin typeface="Barlow"/>
              </a:rPr>
              <a:t> for </a:t>
            </a:r>
            <a:r>
              <a:rPr lang="it-IT" b="1" dirty="0" err="1">
                <a:latin typeface="Barlow"/>
              </a:rPr>
              <a:t>Refugees</a:t>
            </a:r>
            <a:r>
              <a:rPr lang="it-IT" b="1" dirty="0">
                <a:latin typeface="Barlow"/>
              </a:rPr>
              <a:t>): </a:t>
            </a:r>
            <a:r>
              <a:rPr lang="it-IT" dirty="0">
                <a:latin typeface="Barlow"/>
              </a:rPr>
              <a:t>garantisce ogni anno una borsa di studio per una studentessa o uno studente con status di rifugiata/o proveniente dall'Africa per l'iscrizione a uno dei corsi di Laurea Magistrale in inglese presenti nell'offerta formativa</a:t>
            </a:r>
          </a:p>
          <a:p>
            <a:pPr algn="just">
              <a:spcAft>
                <a:spcPts val="600"/>
              </a:spcAft>
            </a:pPr>
            <a:r>
              <a:rPr lang="it-IT" dirty="0">
                <a:latin typeface="Barlow"/>
              </a:rPr>
              <a:t>L’Ateneo inoltre coordina un partenariato locale impegnato nell'accoglienza e nell'integrazione della/del vincitrice/vincitore nel tessuto sociale cittadino, che include tra gli altri ESU di Verona, Comune di Verona, Caritas Diocesana Veronese, Diaconia Valdese, Comunità ebraica di Verona e Vicenza, Unione delle Comunità Islamiche d’Italia </a:t>
            </a:r>
          </a:p>
          <a:p>
            <a:pPr algn="just"/>
            <a:r>
              <a:rPr lang="it-IT" b="1" dirty="0">
                <a:solidFill>
                  <a:srgbClr val="FF0000"/>
                </a:solidFill>
                <a:latin typeface="Barlow"/>
              </a:rPr>
              <a:t>Per 20 studenti ucraini è stato applicato l’esonero dai contributi universitari. È stata inoltre assegnata 1 borsa di Dottorato a una studentessa ucraina in regime di protezione temporanea, per un progetto di ricerca nell’ambito del multilinguismo e delle politiche linguistiche in Ucraina</a:t>
            </a:r>
            <a:r>
              <a:rPr lang="it-IT" b="1" dirty="0">
                <a:solidFill>
                  <a:srgbClr val="FF0000"/>
                </a:solidFill>
              </a:rPr>
              <a:t>	</a:t>
            </a:r>
          </a:p>
          <a:p>
            <a:pPr algn="just"/>
            <a:endParaRPr lang="it-IT" dirty="0">
              <a:latin typeface="Barlow"/>
            </a:endParaRPr>
          </a:p>
          <a:p>
            <a:endParaRPr lang="it-IT" dirty="0"/>
          </a:p>
          <a:p>
            <a:endParaRPr lang="it-IT" dirty="0"/>
          </a:p>
          <a:p>
            <a:pPr marL="285750" indent="-285750" algn="just">
              <a:buFont typeface="Arial" panose="020B0604020202020204" pitchFamily="34" charset="0"/>
              <a:buChar char="•"/>
            </a:pPr>
            <a:endParaRPr lang="it-IT" dirty="0"/>
          </a:p>
          <a:p>
            <a:pPr marL="285750" indent="-285750" algn="just">
              <a:lnSpc>
                <a:spcPct val="100000"/>
              </a:lnSpc>
              <a:spcBef>
                <a:spcPts val="0"/>
              </a:spcBef>
              <a:buFont typeface="Arial" panose="020B0604020202020204" pitchFamily="34" charset="0"/>
              <a:buChar char="•"/>
            </a:pPr>
            <a:endParaRPr lang="it-IT" dirty="0">
              <a:latin typeface="Barlow"/>
            </a:endParaRPr>
          </a:p>
        </p:txBody>
      </p:sp>
    </p:spTree>
    <p:extLst>
      <p:ext uri="{BB962C8B-B14F-4D97-AF65-F5344CB8AC3E}">
        <p14:creationId xmlns:p14="http://schemas.microsoft.com/office/powerpoint/2010/main" val="296732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 calcmode="lin" valueType="num">
                                      <p:cBhvr additive="base">
                                        <p:cTn id="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89BD063B-A7FE-4CC6-BEDA-8505CA9A41C4}"/>
              </a:ext>
            </a:extLst>
          </p:cNvPr>
          <p:cNvSpPr>
            <a:spLocks noGrp="1"/>
          </p:cNvSpPr>
          <p:nvPr>
            <p:ph type="title"/>
          </p:nvPr>
        </p:nvSpPr>
        <p:spPr>
          <a:xfrm>
            <a:off x="392898" y="1457206"/>
            <a:ext cx="11275368" cy="432000"/>
          </a:xfrm>
        </p:spPr>
        <p:txBody>
          <a:bodyPr/>
          <a:lstStyle/>
          <a:p>
            <a:br>
              <a:rPr lang="it-IT" dirty="0"/>
            </a:br>
            <a:r>
              <a:rPr lang="it-IT" dirty="0"/>
              <a:t>Verona Città Universitaria - </a:t>
            </a:r>
            <a:r>
              <a:rPr lang="it-IT" dirty="0">
                <a:solidFill>
                  <a:schemeClr val="tx1"/>
                </a:solidFill>
              </a:rPr>
              <a:t>Sinergia col Comune</a:t>
            </a:r>
            <a:br>
              <a:rPr lang="it-IT" dirty="0">
                <a:solidFill>
                  <a:srgbClr val="FF0000"/>
                </a:solidFill>
              </a:rPr>
            </a:br>
            <a:r>
              <a:rPr lang="it-IT" dirty="0"/>
              <a:t>						</a:t>
            </a:r>
          </a:p>
        </p:txBody>
      </p:sp>
      <p:sp>
        <p:nvSpPr>
          <p:cNvPr id="9" name="Rettangolo 8">
            <a:extLst>
              <a:ext uri="{FF2B5EF4-FFF2-40B4-BE49-F238E27FC236}">
                <a16:creationId xmlns:a16="http://schemas.microsoft.com/office/drawing/2014/main" id="{1D4ECEFA-BA2B-4599-93C6-0A52852A7316}"/>
              </a:ext>
            </a:extLst>
          </p:cNvPr>
          <p:cNvSpPr/>
          <p:nvPr/>
        </p:nvSpPr>
        <p:spPr>
          <a:xfrm>
            <a:off x="5168264" y="3543379"/>
            <a:ext cx="1011815" cy="369332"/>
          </a:xfrm>
          <a:prstGeom prst="rect">
            <a:avLst/>
          </a:prstGeom>
        </p:spPr>
        <p:txBody>
          <a:bodyPr wrap="none">
            <a:spAutoFit/>
          </a:bodyPr>
          <a:lstStyle/>
          <a:p>
            <a:r>
              <a:rPr lang="it-IT" b="1" dirty="0">
                <a:solidFill>
                  <a:schemeClr val="bg1"/>
                </a:solidFill>
              </a:rPr>
              <a:t>Mobilità</a:t>
            </a:r>
            <a:endParaRPr lang="it-IT" dirty="0">
              <a:solidFill>
                <a:schemeClr val="bg1"/>
              </a:solidFill>
            </a:endParaRPr>
          </a:p>
        </p:txBody>
      </p:sp>
      <p:pic>
        <p:nvPicPr>
          <p:cNvPr id="1026" name="Picture 2" descr="stelle della costellazione dell'Acquario nello spazio. linee della  costellazione dell'acquario del segno zodiacale. illustrazione vettoriale.  5883819 - Scarica Immagini Vettoriali Gratis, Grafica Vettoriale, e Disegno  Modelli">
            <a:extLst>
              <a:ext uri="{FF2B5EF4-FFF2-40B4-BE49-F238E27FC236}">
                <a16:creationId xmlns:a16="http://schemas.microsoft.com/office/drawing/2014/main" id="{81360434-4C9B-45D5-97F5-9F9BE75A36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1275" y="2306769"/>
            <a:ext cx="5835448" cy="3995540"/>
          </a:xfrm>
          <a:prstGeom prst="rect">
            <a:avLst/>
          </a:prstGeom>
          <a:noFill/>
          <a:extLst>
            <a:ext uri="{909E8E84-426E-40DD-AFC4-6F175D3DCCD1}">
              <a14:hiddenFill xmlns:a14="http://schemas.microsoft.com/office/drawing/2010/main">
                <a:solidFill>
                  <a:srgbClr val="FFFFFF"/>
                </a:solidFill>
              </a14:hiddenFill>
            </a:ext>
          </a:extLst>
        </p:spPr>
      </p:pic>
      <p:sp>
        <p:nvSpPr>
          <p:cNvPr id="17" name="CasellaDiTesto 16">
            <a:extLst>
              <a:ext uri="{FF2B5EF4-FFF2-40B4-BE49-F238E27FC236}">
                <a16:creationId xmlns:a16="http://schemas.microsoft.com/office/drawing/2014/main" id="{23944EA4-E295-4359-BDB3-25E45E7AE8B1}"/>
              </a:ext>
            </a:extLst>
          </p:cNvPr>
          <p:cNvSpPr txBox="1"/>
          <p:nvPr/>
        </p:nvSpPr>
        <p:spPr>
          <a:xfrm>
            <a:off x="1613184" y="3044412"/>
            <a:ext cx="184731" cy="369332"/>
          </a:xfrm>
          <a:prstGeom prst="rect">
            <a:avLst/>
          </a:prstGeom>
          <a:noFill/>
        </p:spPr>
        <p:txBody>
          <a:bodyPr wrap="none" rtlCol="0">
            <a:spAutoFit/>
          </a:bodyPr>
          <a:lstStyle/>
          <a:p>
            <a:endParaRPr lang="it-IT" dirty="0"/>
          </a:p>
        </p:txBody>
      </p:sp>
      <p:sp>
        <p:nvSpPr>
          <p:cNvPr id="18" name="Rettangolo 17">
            <a:extLst>
              <a:ext uri="{FF2B5EF4-FFF2-40B4-BE49-F238E27FC236}">
                <a16:creationId xmlns:a16="http://schemas.microsoft.com/office/drawing/2014/main" id="{08A62C9C-6C8D-432E-9107-B628DD8B8588}"/>
              </a:ext>
            </a:extLst>
          </p:cNvPr>
          <p:cNvSpPr/>
          <p:nvPr/>
        </p:nvSpPr>
        <p:spPr>
          <a:xfrm>
            <a:off x="7243315" y="2669922"/>
            <a:ext cx="1375698" cy="369332"/>
          </a:xfrm>
          <a:prstGeom prst="rect">
            <a:avLst/>
          </a:prstGeom>
        </p:spPr>
        <p:txBody>
          <a:bodyPr wrap="none">
            <a:spAutoFit/>
          </a:bodyPr>
          <a:lstStyle/>
          <a:p>
            <a:pPr>
              <a:spcBef>
                <a:spcPts val="0"/>
              </a:spcBef>
            </a:pPr>
            <a:r>
              <a:rPr lang="it-IT" b="1" dirty="0">
                <a:solidFill>
                  <a:schemeClr val="bg1"/>
                </a:solidFill>
              </a:rPr>
              <a:t>Biodiversità</a:t>
            </a:r>
          </a:p>
        </p:txBody>
      </p:sp>
      <p:sp>
        <p:nvSpPr>
          <p:cNvPr id="21" name="Rettangolo 20">
            <a:extLst>
              <a:ext uri="{FF2B5EF4-FFF2-40B4-BE49-F238E27FC236}">
                <a16:creationId xmlns:a16="http://schemas.microsoft.com/office/drawing/2014/main" id="{08D01E06-F18A-401B-AD0D-753355E8F24F}"/>
              </a:ext>
            </a:extLst>
          </p:cNvPr>
          <p:cNvSpPr/>
          <p:nvPr/>
        </p:nvSpPr>
        <p:spPr>
          <a:xfrm>
            <a:off x="8126425" y="4989799"/>
            <a:ext cx="914033" cy="369332"/>
          </a:xfrm>
          <a:prstGeom prst="rect">
            <a:avLst/>
          </a:prstGeom>
        </p:spPr>
        <p:txBody>
          <a:bodyPr wrap="none">
            <a:spAutoFit/>
          </a:bodyPr>
          <a:lstStyle/>
          <a:p>
            <a:r>
              <a:rPr lang="it-IT" b="1" dirty="0">
                <a:solidFill>
                  <a:schemeClr val="bg1"/>
                </a:solidFill>
              </a:rPr>
              <a:t>Cultura</a:t>
            </a:r>
            <a:endParaRPr lang="it-IT" dirty="0">
              <a:solidFill>
                <a:schemeClr val="bg1"/>
              </a:solidFill>
            </a:endParaRPr>
          </a:p>
        </p:txBody>
      </p:sp>
      <p:sp>
        <p:nvSpPr>
          <p:cNvPr id="22" name="Rettangolo 21">
            <a:extLst>
              <a:ext uri="{FF2B5EF4-FFF2-40B4-BE49-F238E27FC236}">
                <a16:creationId xmlns:a16="http://schemas.microsoft.com/office/drawing/2014/main" id="{05CF626D-9780-4B39-964F-4EC73EA55340}"/>
              </a:ext>
            </a:extLst>
          </p:cNvPr>
          <p:cNvSpPr/>
          <p:nvPr/>
        </p:nvSpPr>
        <p:spPr>
          <a:xfrm>
            <a:off x="9524257" y="3613886"/>
            <a:ext cx="1414170" cy="369332"/>
          </a:xfrm>
          <a:prstGeom prst="rect">
            <a:avLst/>
          </a:prstGeom>
        </p:spPr>
        <p:txBody>
          <a:bodyPr wrap="none">
            <a:spAutoFit/>
          </a:bodyPr>
          <a:lstStyle/>
          <a:p>
            <a:r>
              <a:rPr lang="it-IT" b="1" dirty="0">
                <a:solidFill>
                  <a:schemeClr val="bg1"/>
                </a:solidFill>
              </a:rPr>
              <a:t>Spazi urbani</a:t>
            </a:r>
            <a:endParaRPr lang="it-IT" dirty="0">
              <a:solidFill>
                <a:schemeClr val="bg1"/>
              </a:solidFill>
            </a:endParaRPr>
          </a:p>
        </p:txBody>
      </p:sp>
      <p:sp>
        <p:nvSpPr>
          <p:cNvPr id="23" name="Rettangolo 22">
            <a:extLst>
              <a:ext uri="{FF2B5EF4-FFF2-40B4-BE49-F238E27FC236}">
                <a16:creationId xmlns:a16="http://schemas.microsoft.com/office/drawing/2014/main" id="{C330DF3B-42F1-4A34-9C78-D898633C9A78}"/>
              </a:ext>
            </a:extLst>
          </p:cNvPr>
          <p:cNvSpPr/>
          <p:nvPr/>
        </p:nvSpPr>
        <p:spPr>
          <a:xfrm>
            <a:off x="6439748" y="3424049"/>
            <a:ext cx="1207382" cy="369332"/>
          </a:xfrm>
          <a:prstGeom prst="rect">
            <a:avLst/>
          </a:prstGeom>
        </p:spPr>
        <p:txBody>
          <a:bodyPr wrap="none">
            <a:spAutoFit/>
          </a:bodyPr>
          <a:lstStyle/>
          <a:p>
            <a:r>
              <a:rPr lang="it-IT" b="1" dirty="0">
                <a:solidFill>
                  <a:schemeClr val="bg1"/>
                </a:solidFill>
              </a:rPr>
              <a:t>Benessere</a:t>
            </a:r>
            <a:endParaRPr lang="it-IT" dirty="0">
              <a:solidFill>
                <a:schemeClr val="bg1"/>
              </a:solidFill>
            </a:endParaRPr>
          </a:p>
        </p:txBody>
      </p:sp>
      <p:sp>
        <p:nvSpPr>
          <p:cNvPr id="24" name="Rettangolo 23">
            <a:extLst>
              <a:ext uri="{FF2B5EF4-FFF2-40B4-BE49-F238E27FC236}">
                <a16:creationId xmlns:a16="http://schemas.microsoft.com/office/drawing/2014/main" id="{AB0AF495-B2A4-41DA-A806-9C115947F2B2}"/>
              </a:ext>
            </a:extLst>
          </p:cNvPr>
          <p:cNvSpPr/>
          <p:nvPr/>
        </p:nvSpPr>
        <p:spPr>
          <a:xfrm>
            <a:off x="6418868" y="4553133"/>
            <a:ext cx="1919115" cy="369332"/>
          </a:xfrm>
          <a:prstGeom prst="rect">
            <a:avLst/>
          </a:prstGeom>
        </p:spPr>
        <p:txBody>
          <a:bodyPr wrap="none">
            <a:spAutoFit/>
          </a:bodyPr>
          <a:lstStyle/>
          <a:p>
            <a:pPr>
              <a:spcBef>
                <a:spcPts val="0"/>
              </a:spcBef>
            </a:pPr>
            <a:r>
              <a:rPr lang="it-IT" b="1" dirty="0">
                <a:solidFill>
                  <a:schemeClr val="bg1"/>
                </a:solidFill>
              </a:rPr>
              <a:t>Inclusione sociale</a:t>
            </a:r>
          </a:p>
        </p:txBody>
      </p:sp>
      <p:sp>
        <p:nvSpPr>
          <p:cNvPr id="25" name="Rettangolo 24">
            <a:extLst>
              <a:ext uri="{FF2B5EF4-FFF2-40B4-BE49-F238E27FC236}">
                <a16:creationId xmlns:a16="http://schemas.microsoft.com/office/drawing/2014/main" id="{608A69A4-3A67-4D18-9C75-1F38AAE0A570}"/>
              </a:ext>
            </a:extLst>
          </p:cNvPr>
          <p:cNvSpPr/>
          <p:nvPr/>
        </p:nvSpPr>
        <p:spPr>
          <a:xfrm>
            <a:off x="9024377" y="5395568"/>
            <a:ext cx="2413931" cy="369332"/>
          </a:xfrm>
          <a:prstGeom prst="rect">
            <a:avLst/>
          </a:prstGeom>
        </p:spPr>
        <p:txBody>
          <a:bodyPr wrap="none">
            <a:spAutoFit/>
          </a:bodyPr>
          <a:lstStyle/>
          <a:p>
            <a:r>
              <a:rPr lang="it-IT" b="1" dirty="0">
                <a:solidFill>
                  <a:schemeClr val="bg1"/>
                </a:solidFill>
              </a:rPr>
              <a:t>Politiche partecipative</a:t>
            </a:r>
            <a:endParaRPr lang="it-IT" dirty="0">
              <a:solidFill>
                <a:schemeClr val="bg1"/>
              </a:solidFill>
            </a:endParaRPr>
          </a:p>
        </p:txBody>
      </p:sp>
      <p:sp>
        <p:nvSpPr>
          <p:cNvPr id="28" name="CasellaDiTesto 27">
            <a:extLst>
              <a:ext uri="{FF2B5EF4-FFF2-40B4-BE49-F238E27FC236}">
                <a16:creationId xmlns:a16="http://schemas.microsoft.com/office/drawing/2014/main" id="{1F2AFB34-B584-4357-A9C2-C6CB67DCE087}"/>
              </a:ext>
            </a:extLst>
          </p:cNvPr>
          <p:cNvSpPr txBox="1"/>
          <p:nvPr/>
        </p:nvSpPr>
        <p:spPr>
          <a:xfrm>
            <a:off x="9629406" y="4320591"/>
            <a:ext cx="1011815" cy="369332"/>
          </a:xfrm>
          <a:prstGeom prst="rect">
            <a:avLst/>
          </a:prstGeom>
          <a:noFill/>
        </p:spPr>
        <p:txBody>
          <a:bodyPr wrap="none" rtlCol="0">
            <a:spAutoFit/>
          </a:bodyPr>
          <a:lstStyle/>
          <a:p>
            <a:r>
              <a:rPr lang="it-IT" b="1" dirty="0">
                <a:solidFill>
                  <a:schemeClr val="bg1"/>
                </a:solidFill>
              </a:rPr>
              <a:t>Mobilità</a:t>
            </a:r>
          </a:p>
        </p:txBody>
      </p:sp>
      <p:sp>
        <p:nvSpPr>
          <p:cNvPr id="29" name="CasellaDiTesto 28">
            <a:extLst>
              <a:ext uri="{FF2B5EF4-FFF2-40B4-BE49-F238E27FC236}">
                <a16:creationId xmlns:a16="http://schemas.microsoft.com/office/drawing/2014/main" id="{F6F2123F-1078-4B35-95E0-CCCFF4854C5C}"/>
              </a:ext>
            </a:extLst>
          </p:cNvPr>
          <p:cNvSpPr txBox="1"/>
          <p:nvPr/>
        </p:nvSpPr>
        <p:spPr>
          <a:xfrm>
            <a:off x="10842399" y="4143439"/>
            <a:ext cx="825867" cy="369332"/>
          </a:xfrm>
          <a:prstGeom prst="rect">
            <a:avLst/>
          </a:prstGeom>
          <a:noFill/>
        </p:spPr>
        <p:txBody>
          <a:bodyPr wrap="none" rtlCol="0">
            <a:spAutoFit/>
          </a:bodyPr>
          <a:lstStyle/>
          <a:p>
            <a:r>
              <a:rPr lang="it-IT" b="1" dirty="0">
                <a:solidFill>
                  <a:schemeClr val="bg1"/>
                </a:solidFill>
              </a:rPr>
              <a:t>Salute</a:t>
            </a:r>
          </a:p>
        </p:txBody>
      </p:sp>
      <p:sp>
        <p:nvSpPr>
          <p:cNvPr id="30" name="Rettangolo 29">
            <a:extLst>
              <a:ext uri="{FF2B5EF4-FFF2-40B4-BE49-F238E27FC236}">
                <a16:creationId xmlns:a16="http://schemas.microsoft.com/office/drawing/2014/main" id="{AE9D6575-C5D1-4D60-AF9B-C3608D55C76D}"/>
              </a:ext>
            </a:extLst>
          </p:cNvPr>
          <p:cNvSpPr/>
          <p:nvPr/>
        </p:nvSpPr>
        <p:spPr>
          <a:xfrm>
            <a:off x="265277" y="2331989"/>
            <a:ext cx="5567608" cy="3970318"/>
          </a:xfrm>
          <a:prstGeom prst="rect">
            <a:avLst/>
          </a:prstGeom>
          <a:ln w="44450">
            <a:solidFill>
              <a:srgbClr val="0070C0">
                <a:alpha val="74000"/>
              </a:srgbClr>
            </a:solidFill>
          </a:ln>
        </p:spPr>
        <p:txBody>
          <a:bodyPr wrap="square">
            <a:spAutoFit/>
          </a:bodyPr>
          <a:lstStyle/>
          <a:p>
            <a:r>
              <a:rPr lang="it-IT" b="1" dirty="0">
                <a:solidFill>
                  <a:srgbClr val="0070C0"/>
                </a:solidFill>
                <a:latin typeface="Barlow"/>
              </a:rPr>
              <a:t>La contemporaneità è un paesaggio costellato di sfide e di opportunità…</a:t>
            </a:r>
          </a:p>
          <a:p>
            <a:pPr algn="just"/>
            <a:r>
              <a:rPr lang="it-IT" dirty="0"/>
              <a:t> </a:t>
            </a:r>
            <a:br>
              <a:rPr lang="it-IT" dirty="0"/>
            </a:br>
            <a:r>
              <a:rPr lang="it-IT" dirty="0">
                <a:latin typeface="Barlow"/>
                <a:ea typeface="Times New Roman" panose="02020603050405020304" pitchFamily="18" charset="0"/>
              </a:rPr>
              <a:t>L’Università di Verona ha scelto di ospitare, all'interno dei propri spazi, </a:t>
            </a:r>
            <a:r>
              <a:rPr lang="it-IT" b="1" dirty="0">
                <a:solidFill>
                  <a:srgbClr val="0070C0"/>
                </a:solidFill>
                <a:latin typeface="Barlow"/>
                <a:ea typeface="Times New Roman" panose="02020603050405020304" pitchFamily="18" charset="0"/>
              </a:rPr>
              <a:t>l’arte contemporanea</a:t>
            </a:r>
            <a:r>
              <a:rPr lang="it-IT" dirty="0">
                <a:latin typeface="Barlow"/>
                <a:ea typeface="Times New Roman" panose="02020603050405020304" pitchFamily="18" charset="0"/>
              </a:rPr>
              <a:t>, grazie all'importante collaborazione con l’associazione </a:t>
            </a:r>
            <a:r>
              <a:rPr lang="it-IT" b="1" dirty="0" err="1">
                <a:solidFill>
                  <a:srgbClr val="0070C0"/>
                </a:solidFill>
                <a:latin typeface="Barlow"/>
                <a:ea typeface="Times New Roman" panose="02020603050405020304" pitchFamily="18" charset="0"/>
              </a:rPr>
              <a:t>Agiverona</a:t>
            </a:r>
            <a:r>
              <a:rPr lang="it-IT" dirty="0">
                <a:latin typeface="Barlow"/>
                <a:ea typeface="Times New Roman" panose="02020603050405020304" pitchFamily="18" charset="0"/>
              </a:rPr>
              <a:t> dei collezionisti veronesi Giorgio e Anna </a:t>
            </a:r>
            <a:r>
              <a:rPr lang="it-IT" dirty="0" err="1">
                <a:latin typeface="Barlow"/>
                <a:ea typeface="Times New Roman" panose="02020603050405020304" pitchFamily="18" charset="0"/>
              </a:rPr>
              <a:t>Fasol</a:t>
            </a:r>
            <a:endParaRPr lang="it-IT" dirty="0">
              <a:latin typeface="Barlow"/>
              <a:ea typeface="Times New Roman" panose="02020603050405020304" pitchFamily="18" charset="0"/>
            </a:endParaRPr>
          </a:p>
          <a:p>
            <a:pPr algn="just"/>
            <a:br>
              <a:rPr lang="it-IT" dirty="0">
                <a:latin typeface="Barlow"/>
                <a:ea typeface="Times New Roman" panose="02020603050405020304" pitchFamily="18" charset="0"/>
              </a:rPr>
            </a:br>
            <a:r>
              <a:rPr lang="it-IT" dirty="0">
                <a:latin typeface="Barlow"/>
                <a:ea typeface="Times New Roman" panose="02020603050405020304" pitchFamily="18" charset="0"/>
              </a:rPr>
              <a:t>Da questa iniziativa, unica nel panorama nazionale, l’Ateneo ha dato vita a </a:t>
            </a:r>
            <a:r>
              <a:rPr lang="it-IT" b="1" dirty="0">
                <a:solidFill>
                  <a:srgbClr val="0070C0"/>
                </a:solidFill>
                <a:latin typeface="Barlow"/>
                <a:ea typeface="Times New Roman" panose="02020603050405020304" pitchFamily="18" charset="0"/>
              </a:rPr>
              <a:t>CONTEMPORANEA,</a:t>
            </a:r>
            <a:r>
              <a:rPr lang="it-IT" dirty="0">
                <a:latin typeface="Barlow"/>
                <a:ea typeface="Times New Roman" panose="02020603050405020304" pitchFamily="18" charset="0"/>
              </a:rPr>
              <a:t> una piattaforma transdisciplinare sui linguaggi della contemporaneità che, attraverso percorsi formativi ed iniziative culturali promuove l'interazione tra ricerca e società civile</a:t>
            </a:r>
            <a:endParaRPr lang="it-IT" dirty="0"/>
          </a:p>
        </p:txBody>
      </p:sp>
    </p:spTree>
    <p:extLst>
      <p:ext uri="{BB962C8B-B14F-4D97-AF65-F5344CB8AC3E}">
        <p14:creationId xmlns:p14="http://schemas.microsoft.com/office/powerpoint/2010/main" val="190833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756A9248-423A-4EAD-B947-DE9A5B125E9A}"/>
              </a:ext>
            </a:extLst>
          </p:cNvPr>
          <p:cNvSpPr>
            <a:spLocks noGrp="1"/>
          </p:cNvSpPr>
          <p:nvPr>
            <p:ph idx="14"/>
          </p:nvPr>
        </p:nvSpPr>
        <p:spPr>
          <a:xfrm>
            <a:off x="120074" y="1973889"/>
            <a:ext cx="11831782" cy="4657820"/>
          </a:xfrm>
        </p:spPr>
        <p:txBody>
          <a:bodyPr/>
          <a:lstStyle/>
          <a:p>
            <a:pPr algn="ctr">
              <a:lnSpc>
                <a:spcPct val="100000"/>
              </a:lnSpc>
              <a:spcBef>
                <a:spcPts val="0"/>
              </a:spcBef>
            </a:pPr>
            <a:r>
              <a:rPr lang="it-IT" sz="2000" b="1" dirty="0"/>
              <a:t>Ambiti d’azione dei corsi di orientamento: </a:t>
            </a:r>
          </a:p>
          <a:p>
            <a:pPr algn="ctr">
              <a:lnSpc>
                <a:spcPct val="100000"/>
              </a:lnSpc>
              <a:spcBef>
                <a:spcPts val="0"/>
              </a:spcBef>
            </a:pPr>
            <a:r>
              <a:rPr lang="it-IT" sz="2000" dirty="0"/>
              <a:t>aspirazioni, competenze, formazione, autovalutazione e sbocchi occupazionali in una prospettiva di sostenibilità e inclusione</a:t>
            </a:r>
          </a:p>
          <a:p>
            <a:pPr algn="ctr"/>
            <a:endParaRPr lang="it-IT" sz="2000" dirty="0"/>
          </a:p>
          <a:p>
            <a:pPr algn="ctr"/>
            <a:r>
              <a:rPr lang="it-IT" sz="2000" b="1" dirty="0"/>
              <a:t>Corsi proposti</a:t>
            </a:r>
            <a:r>
              <a:rPr lang="it-IT" sz="2000" dirty="0"/>
              <a:t>: </a:t>
            </a:r>
            <a:r>
              <a:rPr lang="it-IT" sz="2000" b="1" dirty="0"/>
              <a:t>125</a:t>
            </a:r>
          </a:p>
          <a:p>
            <a:pPr algn="ctr"/>
            <a:r>
              <a:rPr lang="it-IT" sz="2000" b="1" dirty="0"/>
              <a:t>Istituti Superiori coinvolti</a:t>
            </a:r>
            <a:r>
              <a:rPr lang="it-IT" sz="2000" dirty="0"/>
              <a:t>: </a:t>
            </a:r>
            <a:r>
              <a:rPr lang="it-IT" sz="2000" b="1" dirty="0"/>
              <a:t>44</a:t>
            </a:r>
          </a:p>
          <a:p>
            <a:pPr algn="ctr"/>
            <a:r>
              <a:rPr lang="it-IT" sz="2000" b="1" dirty="0"/>
              <a:t>Partecipazione programmata</a:t>
            </a:r>
            <a:r>
              <a:rPr lang="it-IT" sz="2000" dirty="0"/>
              <a:t>: </a:t>
            </a:r>
            <a:r>
              <a:rPr lang="it-IT" sz="2000" b="1" dirty="0"/>
              <a:t>1400 studenti </a:t>
            </a:r>
            <a:r>
              <a:rPr lang="it-IT" sz="2000" dirty="0"/>
              <a:t>(III, IV e V superiore)</a:t>
            </a:r>
          </a:p>
          <a:p>
            <a:pPr algn="ctr"/>
            <a:r>
              <a:rPr lang="it-IT" sz="2000" b="1" dirty="0"/>
              <a:t>Docenti proponenti</a:t>
            </a:r>
            <a:r>
              <a:rPr lang="it-IT" sz="2000" dirty="0"/>
              <a:t>: </a:t>
            </a:r>
            <a:r>
              <a:rPr lang="it-IT" sz="2000" b="1" dirty="0"/>
              <a:t>72</a:t>
            </a:r>
          </a:p>
          <a:p>
            <a:pPr algn="just"/>
            <a:r>
              <a:rPr lang="it-IT" sz="2000" b="1" dirty="0"/>
              <a:t>Caratteristiche corsi: </a:t>
            </a:r>
          </a:p>
          <a:p>
            <a:pPr algn="just"/>
            <a:r>
              <a:rPr lang="it-IT" sz="2000" dirty="0"/>
              <a:t>15 ore in presenza, rilascio attestato di frequenza, riconoscimento di 1 CFU con il 100% della presenza, lezioni dei docenti univr nelle scuole</a:t>
            </a:r>
          </a:p>
          <a:p>
            <a:pPr algn="r"/>
            <a:endParaRPr lang="it-IT" b="1" dirty="0"/>
          </a:p>
          <a:p>
            <a:endParaRPr lang="it-IT" dirty="0"/>
          </a:p>
        </p:txBody>
      </p:sp>
      <p:sp>
        <p:nvSpPr>
          <p:cNvPr id="3" name="Segnaposto testo 2">
            <a:extLst>
              <a:ext uri="{FF2B5EF4-FFF2-40B4-BE49-F238E27FC236}">
                <a16:creationId xmlns:a16="http://schemas.microsoft.com/office/drawing/2014/main" id="{8499779A-50CD-4615-A299-01E8A0CAB21D}"/>
              </a:ext>
            </a:extLst>
          </p:cNvPr>
          <p:cNvSpPr>
            <a:spLocks noGrp="1"/>
          </p:cNvSpPr>
          <p:nvPr>
            <p:ph type="body" sz="quarter" idx="13"/>
          </p:nvPr>
        </p:nvSpPr>
        <p:spPr>
          <a:xfrm>
            <a:off x="458210" y="1541889"/>
            <a:ext cx="11863099" cy="312818"/>
          </a:xfrm>
        </p:spPr>
        <p:txBody>
          <a:bodyPr/>
          <a:lstStyle/>
          <a:p>
            <a:pPr algn="just"/>
            <a:r>
              <a:rPr lang="it-IT" b="1" dirty="0">
                <a:solidFill>
                  <a:srgbClr val="FF0000"/>
                </a:solidFill>
              </a:rPr>
              <a:t>Progetto DM 934/22 - PNRR «Scoperta: sviluppo delle competenze per la transizione e l’autovalutazione»</a:t>
            </a:r>
          </a:p>
        </p:txBody>
      </p:sp>
      <p:sp>
        <p:nvSpPr>
          <p:cNvPr id="4" name="Titolo 3">
            <a:extLst>
              <a:ext uri="{FF2B5EF4-FFF2-40B4-BE49-F238E27FC236}">
                <a16:creationId xmlns:a16="http://schemas.microsoft.com/office/drawing/2014/main" id="{0A1F142E-540B-40B3-8EDA-32ED036DE35B}"/>
              </a:ext>
            </a:extLst>
          </p:cNvPr>
          <p:cNvSpPr>
            <a:spLocks noGrp="1"/>
          </p:cNvSpPr>
          <p:nvPr>
            <p:ph type="title"/>
          </p:nvPr>
        </p:nvSpPr>
        <p:spPr>
          <a:xfrm>
            <a:off x="3849517" y="1170708"/>
            <a:ext cx="6947792" cy="432000"/>
          </a:xfrm>
        </p:spPr>
        <p:txBody>
          <a:bodyPr/>
          <a:lstStyle/>
          <a:p>
            <a:br>
              <a:rPr lang="it-IT" dirty="0"/>
            </a:br>
            <a:r>
              <a:rPr lang="it-IT" dirty="0"/>
              <a:t>Orientamento in entrata 						      </a:t>
            </a:r>
            <a:br>
              <a:rPr lang="it-IT" dirty="0"/>
            </a:br>
            <a:endParaRPr lang="it-IT" dirty="0"/>
          </a:p>
        </p:txBody>
      </p:sp>
    </p:spTree>
    <p:extLst>
      <p:ext uri="{BB962C8B-B14F-4D97-AF65-F5344CB8AC3E}">
        <p14:creationId xmlns:p14="http://schemas.microsoft.com/office/powerpoint/2010/main" val="4258702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756A9248-423A-4EAD-B947-DE9A5B125E9A}"/>
              </a:ext>
            </a:extLst>
          </p:cNvPr>
          <p:cNvSpPr>
            <a:spLocks noGrp="1"/>
          </p:cNvSpPr>
          <p:nvPr>
            <p:ph idx="14"/>
          </p:nvPr>
        </p:nvSpPr>
        <p:spPr>
          <a:xfrm>
            <a:off x="314036" y="1624038"/>
            <a:ext cx="11467285" cy="4776761"/>
          </a:xfrm>
        </p:spPr>
        <p:txBody>
          <a:bodyPr/>
          <a:lstStyle/>
          <a:p>
            <a:pPr algn="r">
              <a:lnSpc>
                <a:spcPct val="100000"/>
              </a:lnSpc>
              <a:spcBef>
                <a:spcPts val="0"/>
              </a:spcBef>
            </a:pPr>
            <a:endParaRPr lang="it-IT" dirty="0"/>
          </a:p>
          <a:p>
            <a:pPr marL="285750" indent="-285750">
              <a:lnSpc>
                <a:spcPct val="100000"/>
              </a:lnSpc>
              <a:spcBef>
                <a:spcPts val="0"/>
              </a:spcBef>
              <a:buFont typeface="Arial" panose="020B0604020202020204" pitchFamily="34" charset="0"/>
              <a:buChar char="•"/>
            </a:pPr>
            <a:r>
              <a:rPr lang="it-IT" sz="2400" b="1" dirty="0">
                <a:latin typeface="Barlow"/>
              </a:rPr>
              <a:t>Incontro tra studenti/laureati e aziende:</a:t>
            </a:r>
          </a:p>
          <a:p>
            <a:pPr marL="285750" indent="-285750">
              <a:lnSpc>
                <a:spcPct val="100000"/>
              </a:lnSpc>
              <a:spcBef>
                <a:spcPts val="0"/>
              </a:spcBef>
              <a:buFont typeface="Arial" panose="020B0604020202020204" pitchFamily="34" charset="0"/>
              <a:buChar char="•"/>
            </a:pPr>
            <a:endParaRPr lang="it-IT" sz="2400" dirty="0">
              <a:latin typeface="Barlow"/>
            </a:endParaRPr>
          </a:p>
          <a:p>
            <a:pPr lvl="1">
              <a:lnSpc>
                <a:spcPct val="100000"/>
              </a:lnSpc>
              <a:spcBef>
                <a:spcPts val="0"/>
              </a:spcBef>
              <a:buFont typeface="Wingdings" panose="05000000000000000000" pitchFamily="2" charset="2"/>
              <a:buChar char="ü"/>
            </a:pPr>
            <a:r>
              <a:rPr lang="it-IT" sz="2400" dirty="0">
                <a:solidFill>
                  <a:srgbClr val="4D4D4C"/>
                </a:solidFill>
                <a:latin typeface="Barlow"/>
              </a:rPr>
              <a:t>Recruiting Day-2 edizioni annue in collaborazione con la CCIA di Verona circa 140 aziende partecipanti, 1450 candidature</a:t>
            </a:r>
          </a:p>
          <a:p>
            <a:pPr lvl="1">
              <a:lnSpc>
                <a:spcPct val="100000"/>
              </a:lnSpc>
              <a:spcBef>
                <a:spcPts val="0"/>
              </a:spcBef>
              <a:buFont typeface="Wingdings" panose="05000000000000000000" pitchFamily="2" charset="2"/>
              <a:buChar char="ü"/>
            </a:pPr>
            <a:r>
              <a:rPr lang="it-IT" sz="2400" dirty="0">
                <a:solidFill>
                  <a:srgbClr val="4D4D4C"/>
                </a:solidFill>
                <a:latin typeface="Barlow"/>
              </a:rPr>
              <a:t>Webinar volti a favorire la conoscenza del mercato del lavoro con </a:t>
            </a:r>
            <a:r>
              <a:rPr lang="it-IT" sz="2400" dirty="0" err="1">
                <a:solidFill>
                  <a:srgbClr val="4D4D4C"/>
                </a:solidFill>
                <a:latin typeface="Barlow"/>
              </a:rPr>
              <a:t>Linkedin</a:t>
            </a:r>
            <a:r>
              <a:rPr lang="it-IT" sz="2400" dirty="0">
                <a:solidFill>
                  <a:srgbClr val="4D4D4C"/>
                </a:solidFill>
                <a:latin typeface="Barlow"/>
              </a:rPr>
              <a:t>, </a:t>
            </a:r>
            <a:r>
              <a:rPr lang="it-IT" sz="2400" dirty="0" err="1">
                <a:solidFill>
                  <a:srgbClr val="4D4D4C"/>
                </a:solidFill>
                <a:latin typeface="Barlow"/>
              </a:rPr>
              <a:t>AziendaZero</a:t>
            </a:r>
            <a:r>
              <a:rPr lang="it-IT" sz="2400" dirty="0">
                <a:solidFill>
                  <a:srgbClr val="4D4D4C"/>
                </a:solidFill>
                <a:latin typeface="Barlow"/>
              </a:rPr>
              <a:t> Regione Veneto, M.A.E.C.I., Poste Italiane</a:t>
            </a:r>
          </a:p>
          <a:p>
            <a:pPr lvl="1">
              <a:lnSpc>
                <a:spcPct val="100000"/>
              </a:lnSpc>
              <a:spcBef>
                <a:spcPts val="0"/>
              </a:spcBef>
              <a:buFont typeface="Wingdings" panose="05000000000000000000" pitchFamily="2" charset="2"/>
              <a:buChar char="ü"/>
            </a:pPr>
            <a:r>
              <a:rPr lang="it-IT" sz="2400" dirty="0">
                <a:solidFill>
                  <a:srgbClr val="4D4D4C"/>
                </a:solidFill>
                <a:latin typeface="Barlow"/>
              </a:rPr>
              <a:t>Tirocini extracurricolari-88</a:t>
            </a:r>
          </a:p>
          <a:p>
            <a:pPr lvl="1">
              <a:lnSpc>
                <a:spcPct val="100000"/>
              </a:lnSpc>
              <a:spcBef>
                <a:spcPts val="0"/>
              </a:spcBef>
              <a:buFont typeface="Wingdings" panose="05000000000000000000" pitchFamily="2" charset="2"/>
              <a:buChar char="ü"/>
            </a:pPr>
            <a:endParaRPr lang="it-IT" sz="2400" dirty="0">
              <a:solidFill>
                <a:srgbClr val="4D4D4C"/>
              </a:solidFill>
              <a:latin typeface="Barlow"/>
            </a:endParaRPr>
          </a:p>
          <a:p>
            <a:pPr marL="285750" indent="-285750">
              <a:lnSpc>
                <a:spcPct val="100000"/>
              </a:lnSpc>
              <a:spcBef>
                <a:spcPts val="0"/>
              </a:spcBef>
              <a:buFont typeface="Arial" panose="020B0604020202020204" pitchFamily="34" charset="0"/>
              <a:buChar char="•"/>
            </a:pPr>
            <a:r>
              <a:rPr lang="it-IT" sz="2400" b="1" dirty="0">
                <a:latin typeface="Barlow"/>
              </a:rPr>
              <a:t>Tirocini pratico valutativi per psicologi-servizio di nuova attivazione</a:t>
            </a:r>
          </a:p>
          <a:p>
            <a:pPr marL="285750" indent="-285750">
              <a:lnSpc>
                <a:spcPct val="100000"/>
              </a:lnSpc>
              <a:spcBef>
                <a:spcPts val="0"/>
              </a:spcBef>
              <a:buFont typeface="Arial" panose="020B0604020202020204" pitchFamily="34" charset="0"/>
              <a:buChar char="•"/>
            </a:pPr>
            <a:endParaRPr lang="it-IT" sz="2400" dirty="0">
              <a:latin typeface="Barlow"/>
            </a:endParaRPr>
          </a:p>
          <a:p>
            <a:pPr marL="285750" indent="-285750">
              <a:lnSpc>
                <a:spcPct val="100000"/>
              </a:lnSpc>
              <a:spcBef>
                <a:spcPts val="0"/>
              </a:spcBef>
              <a:buFont typeface="Arial" panose="020B0604020202020204" pitchFamily="34" charset="0"/>
              <a:buChar char="•"/>
            </a:pPr>
            <a:r>
              <a:rPr lang="it-IT" sz="2400" b="1" dirty="0">
                <a:latin typeface="Barlow"/>
              </a:rPr>
              <a:t>Intermediazione tra domanda e offerta di lavoro tramite il portale del Job Placement-2490 aziende iscritte</a:t>
            </a:r>
          </a:p>
          <a:p>
            <a:endParaRPr lang="it-IT" dirty="0"/>
          </a:p>
        </p:txBody>
      </p:sp>
      <p:sp>
        <p:nvSpPr>
          <p:cNvPr id="3" name="Segnaposto testo 2">
            <a:extLst>
              <a:ext uri="{FF2B5EF4-FFF2-40B4-BE49-F238E27FC236}">
                <a16:creationId xmlns:a16="http://schemas.microsoft.com/office/drawing/2014/main" id="{8499779A-50CD-4615-A299-01E8A0CAB21D}"/>
              </a:ext>
            </a:extLst>
          </p:cNvPr>
          <p:cNvSpPr>
            <a:spLocks noGrp="1"/>
          </p:cNvSpPr>
          <p:nvPr>
            <p:ph type="body" sz="quarter" idx="13"/>
          </p:nvPr>
        </p:nvSpPr>
        <p:spPr>
          <a:xfrm>
            <a:off x="3380510" y="1450870"/>
            <a:ext cx="7564581" cy="498383"/>
          </a:xfrm>
        </p:spPr>
        <p:txBody>
          <a:bodyPr/>
          <a:lstStyle/>
          <a:p>
            <a:pPr algn="just"/>
            <a:r>
              <a:rPr lang="it-IT" sz="2400" b="1" dirty="0">
                <a:solidFill>
                  <a:srgbClr val="FF0000"/>
                </a:solidFill>
              </a:rPr>
              <a:t>L’attività di Univr con imprese e istituzioni</a:t>
            </a:r>
          </a:p>
        </p:txBody>
      </p:sp>
      <p:sp>
        <p:nvSpPr>
          <p:cNvPr id="4" name="Titolo 3">
            <a:extLst>
              <a:ext uri="{FF2B5EF4-FFF2-40B4-BE49-F238E27FC236}">
                <a16:creationId xmlns:a16="http://schemas.microsoft.com/office/drawing/2014/main" id="{0A1F142E-540B-40B3-8EDA-32ED036DE35B}"/>
              </a:ext>
            </a:extLst>
          </p:cNvPr>
          <p:cNvSpPr>
            <a:spLocks noGrp="1"/>
          </p:cNvSpPr>
          <p:nvPr>
            <p:ph type="title"/>
          </p:nvPr>
        </p:nvSpPr>
        <p:spPr>
          <a:xfrm>
            <a:off x="4015761" y="1192039"/>
            <a:ext cx="8748893" cy="432000"/>
          </a:xfrm>
        </p:spPr>
        <p:txBody>
          <a:bodyPr/>
          <a:lstStyle/>
          <a:p>
            <a:r>
              <a:rPr lang="it-IT" dirty="0"/>
              <a:t>Orientamento in uscita							</a:t>
            </a:r>
          </a:p>
        </p:txBody>
      </p:sp>
    </p:spTree>
    <p:extLst>
      <p:ext uri="{BB962C8B-B14F-4D97-AF65-F5344CB8AC3E}">
        <p14:creationId xmlns:p14="http://schemas.microsoft.com/office/powerpoint/2010/main" val="239518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2FDE2623-0BEF-40CB-A54D-1F1AEDF7A137}"/>
              </a:ext>
            </a:extLst>
          </p:cNvPr>
          <p:cNvSpPr>
            <a:spLocks noGrp="1"/>
          </p:cNvSpPr>
          <p:nvPr>
            <p:ph idx="14"/>
          </p:nvPr>
        </p:nvSpPr>
        <p:spPr>
          <a:xfrm>
            <a:off x="287080" y="2450415"/>
            <a:ext cx="10436338" cy="2324100"/>
          </a:xfrm>
        </p:spPr>
        <p:txBody>
          <a:bodyPr/>
          <a:lstStyle/>
          <a:p>
            <a:pPr algn="just"/>
            <a:endParaRPr lang="it-IT" dirty="0"/>
          </a:p>
          <a:p>
            <a:pPr marL="285750" indent="-285750" algn="just">
              <a:buFont typeface="Arial" panose="020B0604020202020204" pitchFamily="34" charset="0"/>
              <a:buChar char="•"/>
            </a:pPr>
            <a:r>
              <a:rPr lang="it-IT" dirty="0"/>
              <a:t>Oro ai Giochi del Mediterraneo nella staffetta 4×400 di atletica leggera di </a:t>
            </a:r>
            <a:r>
              <a:rPr lang="it-IT" b="1" dirty="0"/>
              <a:t>Anna </a:t>
            </a:r>
            <a:r>
              <a:rPr lang="it-IT" b="1" dirty="0" err="1"/>
              <a:t>Polinari</a:t>
            </a:r>
            <a:r>
              <a:rPr lang="it-IT" dirty="0"/>
              <a:t> (Scienze delle attività motorie e sportive)</a:t>
            </a:r>
          </a:p>
          <a:p>
            <a:pPr marL="285750" indent="-285750" algn="just">
              <a:buFont typeface="Arial" panose="020B0604020202020204" pitchFamily="34" charset="0"/>
              <a:buChar char="•"/>
            </a:pPr>
            <a:r>
              <a:rPr lang="it-IT" dirty="0"/>
              <a:t>Oro ai Campionati Europei U22 e al Campionato italiano (57 kg) di pugilato di </a:t>
            </a:r>
            <a:r>
              <a:rPr lang="it-IT" b="1" dirty="0"/>
              <a:t>Biancamaria Tessari </a:t>
            </a:r>
            <a:r>
              <a:rPr lang="it-IT" dirty="0"/>
              <a:t>(laureata il 31 marzo con 110 e lode in Scienze Infermieristiche e ostetriche)</a:t>
            </a:r>
          </a:p>
          <a:p>
            <a:pPr marL="285750" indent="-285750" algn="just">
              <a:buFont typeface="Arial" panose="020B0604020202020204" pitchFamily="34" charset="0"/>
              <a:buChar char="•"/>
            </a:pPr>
            <a:r>
              <a:rPr lang="it-IT" dirty="0"/>
              <a:t>Vittoria nel Campionato A2 di Basket e la Promozione in serie A1 di </a:t>
            </a:r>
            <a:r>
              <a:rPr lang="it-IT" b="1" dirty="0"/>
              <a:t>Emmanuel </a:t>
            </a:r>
            <a:r>
              <a:rPr lang="it-IT" b="1" dirty="0" err="1"/>
              <a:t>Adobah</a:t>
            </a:r>
            <a:r>
              <a:rPr lang="it-IT" b="1" dirty="0"/>
              <a:t> </a:t>
            </a:r>
            <a:r>
              <a:rPr lang="it-IT" dirty="0"/>
              <a:t>(Economia e innovazione aziendale)</a:t>
            </a:r>
          </a:p>
          <a:p>
            <a:pPr algn="just"/>
            <a:endParaRPr lang="it-IT" dirty="0"/>
          </a:p>
        </p:txBody>
      </p:sp>
      <p:sp>
        <p:nvSpPr>
          <p:cNvPr id="3" name="Segnaposto testo 2">
            <a:extLst>
              <a:ext uri="{FF2B5EF4-FFF2-40B4-BE49-F238E27FC236}">
                <a16:creationId xmlns:a16="http://schemas.microsoft.com/office/drawing/2014/main" id="{A493C460-FB6C-4E49-ABB4-1358B73D36E5}"/>
              </a:ext>
            </a:extLst>
          </p:cNvPr>
          <p:cNvSpPr>
            <a:spLocks noGrp="1"/>
          </p:cNvSpPr>
          <p:nvPr>
            <p:ph type="body" sz="quarter" idx="13"/>
          </p:nvPr>
        </p:nvSpPr>
        <p:spPr>
          <a:xfrm>
            <a:off x="505742" y="1949253"/>
            <a:ext cx="11275579" cy="252000"/>
          </a:xfrm>
        </p:spPr>
        <p:txBody>
          <a:bodyPr/>
          <a:lstStyle/>
          <a:p>
            <a:r>
              <a:rPr lang="it-IT" b="1" dirty="0">
                <a:solidFill>
                  <a:srgbClr val="FF0000"/>
                </a:solidFill>
              </a:rPr>
              <a:t>Il Progetto di Ateneo: diritto allo studio e conciliazione tra istruzione e sport</a:t>
            </a:r>
          </a:p>
        </p:txBody>
      </p:sp>
      <p:sp>
        <p:nvSpPr>
          <p:cNvPr id="4" name="Titolo 3">
            <a:extLst>
              <a:ext uri="{FF2B5EF4-FFF2-40B4-BE49-F238E27FC236}">
                <a16:creationId xmlns:a16="http://schemas.microsoft.com/office/drawing/2014/main" id="{A5B0C9A2-30CC-4CCD-9827-BD9BF1B94C04}"/>
              </a:ext>
            </a:extLst>
          </p:cNvPr>
          <p:cNvSpPr>
            <a:spLocks noGrp="1"/>
          </p:cNvSpPr>
          <p:nvPr>
            <p:ph type="title"/>
          </p:nvPr>
        </p:nvSpPr>
        <p:spPr>
          <a:xfrm>
            <a:off x="505943" y="1373253"/>
            <a:ext cx="11275368" cy="432000"/>
          </a:xfrm>
        </p:spPr>
        <p:txBody>
          <a:bodyPr/>
          <a:lstStyle/>
          <a:p>
            <a:r>
              <a:rPr lang="it-IT" dirty="0"/>
              <a:t>Doppia carriera (Dual Career)						</a:t>
            </a:r>
          </a:p>
        </p:txBody>
      </p:sp>
      <p:sp>
        <p:nvSpPr>
          <p:cNvPr id="11" name="Rettangolo 10">
            <a:extLst>
              <a:ext uri="{FF2B5EF4-FFF2-40B4-BE49-F238E27FC236}">
                <a16:creationId xmlns:a16="http://schemas.microsoft.com/office/drawing/2014/main" id="{C166DC10-DF49-4194-9194-9A713E42C620}"/>
              </a:ext>
            </a:extLst>
          </p:cNvPr>
          <p:cNvSpPr/>
          <p:nvPr/>
        </p:nvSpPr>
        <p:spPr>
          <a:xfrm>
            <a:off x="191386" y="4884582"/>
            <a:ext cx="10462214" cy="1277273"/>
          </a:xfrm>
          <a:prstGeom prst="rect">
            <a:avLst/>
          </a:prstGeom>
        </p:spPr>
        <p:txBody>
          <a:bodyPr wrap="square">
            <a:spAutoFit/>
          </a:bodyPr>
          <a:lstStyle/>
          <a:p>
            <a:pPr marL="285750" indent="-285750" algn="just">
              <a:spcAft>
                <a:spcPts val="600"/>
              </a:spcAft>
              <a:buFont typeface="Arial" panose="020B0604020202020204" pitchFamily="34" charset="0"/>
              <a:buChar char="•"/>
            </a:pPr>
            <a:r>
              <a:rPr lang="it-IT" dirty="0">
                <a:solidFill>
                  <a:srgbClr val="4D4D4C"/>
                </a:solidFill>
                <a:latin typeface="Barlow" pitchFamily="2" charset="77"/>
              </a:rPr>
              <a:t>Argento nella staffetta e nel </a:t>
            </a:r>
            <a:r>
              <a:rPr lang="it-IT" dirty="0" err="1">
                <a:solidFill>
                  <a:srgbClr val="4D4D4C"/>
                </a:solidFill>
                <a:latin typeface="Barlow" pitchFamily="2" charset="77"/>
              </a:rPr>
              <a:t>Xcc</a:t>
            </a:r>
            <a:r>
              <a:rPr lang="it-IT" dirty="0">
                <a:solidFill>
                  <a:srgbClr val="4D4D4C"/>
                </a:solidFill>
                <a:latin typeface="Barlow" pitchFamily="2" charset="77"/>
              </a:rPr>
              <a:t> ai Campionati europei U23 di ciclismo Mtb di </a:t>
            </a:r>
            <a:r>
              <a:rPr lang="it-IT" b="1" dirty="0">
                <a:solidFill>
                  <a:srgbClr val="4D4D4C"/>
                </a:solidFill>
                <a:latin typeface="Barlow" pitchFamily="2" charset="77"/>
              </a:rPr>
              <a:t>Giorgia </a:t>
            </a:r>
            <a:r>
              <a:rPr lang="it-IT" b="1" dirty="0" err="1">
                <a:solidFill>
                  <a:srgbClr val="4D4D4C"/>
                </a:solidFill>
                <a:latin typeface="Barlow" pitchFamily="2" charset="77"/>
              </a:rPr>
              <a:t>Marchet</a:t>
            </a:r>
            <a:r>
              <a:rPr lang="it-IT" b="1" dirty="0">
                <a:solidFill>
                  <a:srgbClr val="4D4D4C"/>
                </a:solidFill>
                <a:latin typeface="Barlow" pitchFamily="2" charset="77"/>
              </a:rPr>
              <a:t> </a:t>
            </a:r>
            <a:r>
              <a:rPr lang="it-IT" dirty="0">
                <a:solidFill>
                  <a:srgbClr val="4D4D4C"/>
                </a:solidFill>
                <a:latin typeface="Barlow" pitchFamily="2" charset="77"/>
              </a:rPr>
              <a:t>(magistrale in scienze dello sport e della prestazione fisica) </a:t>
            </a:r>
          </a:p>
          <a:p>
            <a:pPr marL="285750" indent="-285750" algn="just">
              <a:spcAft>
                <a:spcPts val="600"/>
              </a:spcAft>
              <a:buFont typeface="Arial" panose="020B0604020202020204" pitchFamily="34" charset="0"/>
              <a:buChar char="•"/>
            </a:pPr>
            <a:r>
              <a:rPr lang="it-IT" dirty="0">
                <a:solidFill>
                  <a:srgbClr val="4D4D4C"/>
                </a:solidFill>
                <a:latin typeface="Barlow" pitchFamily="2" charset="77"/>
              </a:rPr>
              <a:t>Oro ai Campionati europei 2022 di pattinaggio artistico a rotelle di </a:t>
            </a:r>
            <a:r>
              <a:rPr lang="it-IT" b="1" dirty="0">
                <a:solidFill>
                  <a:srgbClr val="4D4D4C"/>
                </a:solidFill>
                <a:latin typeface="Barlow" pitchFamily="2" charset="77"/>
              </a:rPr>
              <a:t>Antonio Panfili </a:t>
            </a:r>
            <a:r>
              <a:rPr lang="it-IT" dirty="0">
                <a:solidFill>
                  <a:srgbClr val="4D4D4C"/>
                </a:solidFill>
                <a:latin typeface="Barlow" pitchFamily="2" charset="77"/>
              </a:rPr>
              <a:t>(Ingegneria e Scienze informatiche)</a:t>
            </a:r>
          </a:p>
        </p:txBody>
      </p:sp>
    </p:spTree>
    <p:extLst>
      <p:ext uri="{BB962C8B-B14F-4D97-AF65-F5344CB8AC3E}">
        <p14:creationId xmlns:p14="http://schemas.microsoft.com/office/powerpoint/2010/main" val="4122747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3AAE9C1E-2A79-4442-984D-113EC6CFAC27}"/>
              </a:ext>
            </a:extLst>
          </p:cNvPr>
          <p:cNvSpPr>
            <a:spLocks noGrp="1"/>
          </p:cNvSpPr>
          <p:nvPr>
            <p:ph idx="14"/>
          </p:nvPr>
        </p:nvSpPr>
        <p:spPr>
          <a:xfrm>
            <a:off x="221674" y="1974574"/>
            <a:ext cx="11877962" cy="4414170"/>
          </a:xfrm>
        </p:spPr>
        <p:txBody>
          <a:bodyPr/>
          <a:lstStyle/>
          <a:p>
            <a:pPr marL="285750" lvl="0" indent="-285750">
              <a:buFont typeface="Arial" panose="020B0604020202020204" pitchFamily="34" charset="0"/>
              <a:buChar char="•"/>
            </a:pPr>
            <a:r>
              <a:rPr lang="it-IT" b="1" dirty="0">
                <a:solidFill>
                  <a:srgbClr val="FF0000"/>
                </a:solidFill>
              </a:rPr>
              <a:t>Esposizione di opere d’arte contemporanea negli spazi universitari </a:t>
            </a:r>
          </a:p>
          <a:p>
            <a:pPr lvl="0">
              <a:lnSpc>
                <a:spcPct val="100000"/>
              </a:lnSpc>
              <a:spcBef>
                <a:spcPts val="0"/>
              </a:spcBef>
            </a:pPr>
            <a:r>
              <a:rPr lang="it-IT" b="1" dirty="0"/>
              <a:t>	Presente</a:t>
            </a:r>
            <a:r>
              <a:rPr lang="it-IT" dirty="0"/>
              <a:t>: visite guidate e talk aperti alla cittadinanza</a:t>
            </a:r>
          </a:p>
          <a:p>
            <a:pPr lvl="0">
              <a:lnSpc>
                <a:spcPct val="100000"/>
              </a:lnSpc>
              <a:spcBef>
                <a:spcPts val="0"/>
              </a:spcBef>
            </a:pPr>
            <a:r>
              <a:rPr lang="it-IT" b="1" dirty="0"/>
              <a:t>	Futuro</a:t>
            </a:r>
            <a:r>
              <a:rPr lang="it-IT" dirty="0"/>
              <a:t>: Donazione della collezione e Museo diffuso</a:t>
            </a:r>
          </a:p>
          <a:p>
            <a:pPr marL="285750" lvl="0" indent="-285750">
              <a:buFont typeface="Arial" panose="020B0604020202020204" pitchFamily="34" charset="0"/>
              <a:buChar char="•"/>
            </a:pPr>
            <a:r>
              <a:rPr lang="it-IT" b="1" dirty="0">
                <a:solidFill>
                  <a:srgbClr val="FF0000"/>
                </a:solidFill>
              </a:rPr>
              <a:t>Impegno con i quartieri della città </a:t>
            </a:r>
          </a:p>
          <a:p>
            <a:pPr lvl="0">
              <a:lnSpc>
                <a:spcPct val="100000"/>
              </a:lnSpc>
              <a:spcBef>
                <a:spcPts val="0"/>
              </a:spcBef>
            </a:pPr>
            <a:r>
              <a:rPr lang="it-IT" b="1" dirty="0"/>
              <a:t>	Presente</a:t>
            </a:r>
            <a:r>
              <a:rPr lang="it-IT" dirty="0"/>
              <a:t>: Protocollo col Comune “</a:t>
            </a:r>
            <a:r>
              <a:rPr lang="it-IT" dirty="0" err="1"/>
              <a:t>Veronetta</a:t>
            </a:r>
            <a:r>
              <a:rPr lang="it-IT" dirty="0"/>
              <a:t> Contemporanea”. Incontri, spettacoli, concerti al Polo Santa 	Marta,  spazio aperto al quartiere, alle associazioni e alla città</a:t>
            </a:r>
          </a:p>
          <a:p>
            <a:pPr lvl="0">
              <a:lnSpc>
                <a:spcPct val="100000"/>
              </a:lnSpc>
              <a:spcBef>
                <a:spcPts val="0"/>
              </a:spcBef>
            </a:pPr>
            <a:r>
              <a:rPr lang="it-IT" b="1" dirty="0"/>
              <a:t>	Futuro</a:t>
            </a:r>
            <a:r>
              <a:rPr lang="it-IT" dirty="0"/>
              <a:t>: collaborazione con le realtà del quartiere di Borgo Roma e progetto Stazione di Porta Vescovo</a:t>
            </a:r>
          </a:p>
          <a:p>
            <a:pPr marL="285750" lvl="0" indent="-285750">
              <a:buFont typeface="Arial" panose="020B0604020202020204" pitchFamily="34" charset="0"/>
              <a:buChar char="•"/>
            </a:pPr>
            <a:r>
              <a:rPr lang="it-IT" b="1" dirty="0">
                <a:solidFill>
                  <a:srgbClr val="FF0000"/>
                </a:solidFill>
              </a:rPr>
              <a:t>Riforestazione urbana - biodiversità </a:t>
            </a:r>
          </a:p>
          <a:p>
            <a:pPr lvl="0">
              <a:lnSpc>
                <a:spcPct val="100000"/>
              </a:lnSpc>
              <a:spcBef>
                <a:spcPts val="0"/>
              </a:spcBef>
            </a:pPr>
            <a:r>
              <a:rPr lang="it-IT" b="1" dirty="0"/>
              <a:t>	Presente</a:t>
            </a:r>
            <a:r>
              <a:rPr lang="it-IT" dirty="0"/>
              <a:t>: mappatura, studio e progettazione </a:t>
            </a:r>
          </a:p>
          <a:p>
            <a:pPr lvl="0">
              <a:lnSpc>
                <a:spcPct val="100000"/>
              </a:lnSpc>
              <a:spcBef>
                <a:spcPts val="0"/>
              </a:spcBef>
            </a:pPr>
            <a:r>
              <a:rPr lang="it-IT" b="1" dirty="0"/>
              <a:t>	Futuro</a:t>
            </a:r>
            <a:r>
              <a:rPr lang="it-IT" dirty="0"/>
              <a:t>: realizzazione di un nuovo ecosistema integrato tra essere umano, le sue manifestazioni sociali e 	culturali e la natura</a:t>
            </a:r>
          </a:p>
          <a:p>
            <a:pPr marL="285750" lvl="0" indent="-285750">
              <a:buFont typeface="Arial" panose="020B0604020202020204" pitchFamily="34" charset="0"/>
              <a:buChar char="•"/>
            </a:pPr>
            <a:r>
              <a:rPr lang="it-IT" b="1" dirty="0">
                <a:solidFill>
                  <a:srgbClr val="FF0000"/>
                </a:solidFill>
              </a:rPr>
              <a:t>Trasferimento dei saperi</a:t>
            </a:r>
          </a:p>
          <a:p>
            <a:pPr lvl="0">
              <a:lnSpc>
                <a:spcPct val="100000"/>
              </a:lnSpc>
              <a:spcBef>
                <a:spcPts val="0"/>
              </a:spcBef>
            </a:pPr>
            <a:r>
              <a:rPr lang="it-IT" b="1" dirty="0"/>
              <a:t>	Presente</a:t>
            </a:r>
            <a:r>
              <a:rPr lang="it-IT" dirty="0"/>
              <a:t>: sostegno alle attività di PE dei Dipartimenti ( “Calendario di Memoria Civile” e “I martedì della Salute”)</a:t>
            </a:r>
            <a:r>
              <a:rPr lang="it-IT" b="1" dirty="0"/>
              <a:t>	Futuro</a:t>
            </a:r>
            <a:r>
              <a:rPr lang="it-IT" dirty="0"/>
              <a:t>: iniziative di trasferimento culturale – mediante co-progettazione con i singoli Dipartimenti</a:t>
            </a:r>
          </a:p>
          <a:p>
            <a:endParaRPr lang="it-IT" dirty="0"/>
          </a:p>
        </p:txBody>
      </p:sp>
      <p:sp>
        <p:nvSpPr>
          <p:cNvPr id="4" name="Titolo 3">
            <a:extLst>
              <a:ext uri="{FF2B5EF4-FFF2-40B4-BE49-F238E27FC236}">
                <a16:creationId xmlns:a16="http://schemas.microsoft.com/office/drawing/2014/main" id="{7A7B0FD2-A0A1-428B-9BCF-4D0EAA08CF16}"/>
              </a:ext>
            </a:extLst>
          </p:cNvPr>
          <p:cNvSpPr>
            <a:spLocks noGrp="1"/>
          </p:cNvSpPr>
          <p:nvPr>
            <p:ph type="title"/>
          </p:nvPr>
        </p:nvSpPr>
        <p:spPr/>
        <p:txBody>
          <a:bodyPr/>
          <a:lstStyle/>
          <a:p>
            <a:r>
              <a:rPr lang="it-IT" dirty="0"/>
              <a:t>Il Public engagement dell’Università di Verona					</a:t>
            </a:r>
          </a:p>
        </p:txBody>
      </p:sp>
    </p:spTree>
    <p:extLst>
      <p:ext uri="{BB962C8B-B14F-4D97-AF65-F5344CB8AC3E}">
        <p14:creationId xmlns:p14="http://schemas.microsoft.com/office/powerpoint/2010/main" val="248066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1AC20162-2288-478A-AFEE-4CFBC0A1BC74}"/>
              </a:ext>
            </a:extLst>
          </p:cNvPr>
          <p:cNvPicPr>
            <a:picLocks noChangeAspect="1"/>
          </p:cNvPicPr>
          <p:nvPr/>
        </p:nvPicPr>
        <p:blipFill>
          <a:blip r:embed="rId2"/>
          <a:stretch>
            <a:fillRect/>
          </a:stretch>
        </p:blipFill>
        <p:spPr>
          <a:xfrm>
            <a:off x="3409951" y="895350"/>
            <a:ext cx="5848350" cy="2703527"/>
          </a:xfrm>
          <a:prstGeom prst="rect">
            <a:avLst/>
          </a:prstGeom>
        </p:spPr>
      </p:pic>
      <p:pic>
        <p:nvPicPr>
          <p:cNvPr id="4" name="Immagine 3">
            <a:extLst>
              <a:ext uri="{FF2B5EF4-FFF2-40B4-BE49-F238E27FC236}">
                <a16:creationId xmlns:a16="http://schemas.microsoft.com/office/drawing/2014/main" id="{FE0EB2CF-6064-4249-AA6B-671B6AB8FCD9}"/>
              </a:ext>
            </a:extLst>
          </p:cNvPr>
          <p:cNvPicPr>
            <a:picLocks noChangeAspect="1"/>
          </p:cNvPicPr>
          <p:nvPr/>
        </p:nvPicPr>
        <p:blipFill>
          <a:blip r:embed="rId3"/>
          <a:stretch>
            <a:fillRect/>
          </a:stretch>
        </p:blipFill>
        <p:spPr>
          <a:xfrm>
            <a:off x="1995918" y="3775046"/>
            <a:ext cx="7983926" cy="2550393"/>
          </a:xfrm>
          <a:prstGeom prst="rect">
            <a:avLst/>
          </a:prstGeom>
        </p:spPr>
      </p:pic>
    </p:spTree>
    <p:extLst>
      <p:ext uri="{BB962C8B-B14F-4D97-AF65-F5344CB8AC3E}">
        <p14:creationId xmlns:p14="http://schemas.microsoft.com/office/powerpoint/2010/main" val="10634312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a:extLst>
              <a:ext uri="{FF2B5EF4-FFF2-40B4-BE49-F238E27FC236}">
                <a16:creationId xmlns:a16="http://schemas.microsoft.com/office/drawing/2014/main" id="{60D7CDF9-AD61-DE5F-E592-E9151061929F}"/>
              </a:ext>
            </a:extLst>
          </p:cNvPr>
          <p:cNvSpPr>
            <a:spLocks noGrp="1"/>
          </p:cNvSpPr>
          <p:nvPr>
            <p:ph idx="14"/>
          </p:nvPr>
        </p:nvSpPr>
        <p:spPr>
          <a:xfrm>
            <a:off x="397164" y="2068493"/>
            <a:ext cx="11065163" cy="4166051"/>
          </a:xfrm>
        </p:spPr>
        <p:txBody>
          <a:bodyPr/>
          <a:lstStyle/>
          <a:p>
            <a:pPr lvl="0"/>
            <a:r>
              <a:rPr lang="it-IT" sz="2400" b="1" dirty="0">
                <a:solidFill>
                  <a:srgbClr val="FF0000"/>
                </a:solidFill>
                <a:latin typeface="Barlow"/>
                <a:cs typeface="Calibri" panose="020F0502020204030204" pitchFamily="34" charset="0"/>
              </a:rPr>
              <a:t>32 Spin off costituiti</a:t>
            </a:r>
          </a:p>
          <a:p>
            <a:pPr lvl="1"/>
            <a:r>
              <a:rPr lang="it-IT" sz="2400" dirty="0">
                <a:latin typeface="Barlow"/>
                <a:cs typeface="Calibri" panose="020F0502020204030204" pitchFamily="34" charset="0"/>
              </a:rPr>
              <a:t>3 Scienze giuridico-economiche</a:t>
            </a:r>
          </a:p>
          <a:p>
            <a:pPr lvl="1"/>
            <a:r>
              <a:rPr lang="it-IT" sz="2400" dirty="0">
                <a:latin typeface="Barlow"/>
                <a:cs typeface="Calibri" panose="020F0502020204030204" pitchFamily="34" charset="0"/>
              </a:rPr>
              <a:t>22 Scienze e ingegneria</a:t>
            </a:r>
          </a:p>
          <a:p>
            <a:pPr lvl="1"/>
            <a:r>
              <a:rPr lang="it-IT" sz="2400" dirty="0">
                <a:latin typeface="Barlow"/>
                <a:cs typeface="Calibri" panose="020F0502020204030204" pitchFamily="34" charset="0"/>
              </a:rPr>
              <a:t>7 Scienze della vita e della salute</a:t>
            </a:r>
          </a:p>
          <a:p>
            <a:pPr lvl="0"/>
            <a:r>
              <a:rPr lang="it-IT" sz="2400" b="1" dirty="0">
                <a:solidFill>
                  <a:srgbClr val="FF0000"/>
                </a:solidFill>
                <a:latin typeface="Barlow"/>
                <a:cs typeface="Calibri" panose="020F0502020204030204" pitchFamily="34" charset="0"/>
              </a:rPr>
              <a:t>20 attivi</a:t>
            </a:r>
          </a:p>
          <a:p>
            <a:pPr lvl="0"/>
            <a:r>
              <a:rPr lang="it-IT" sz="2400" b="1" dirty="0">
                <a:solidFill>
                  <a:srgbClr val="FF0000"/>
                </a:solidFill>
                <a:latin typeface="Barlow"/>
                <a:cs typeface="Calibri" panose="020F0502020204030204" pitchFamily="34" charset="0"/>
              </a:rPr>
              <a:t>3 exit</a:t>
            </a:r>
          </a:p>
          <a:p>
            <a:pPr lvl="0"/>
            <a:endParaRPr lang="it-IT" sz="2400" b="1" dirty="0">
              <a:solidFill>
                <a:srgbClr val="FF0000"/>
              </a:solidFill>
              <a:latin typeface="Barlow"/>
              <a:cs typeface="Calibri" panose="020F0502020204030204" pitchFamily="34" charset="0"/>
            </a:endParaRPr>
          </a:p>
          <a:p>
            <a:pPr lvl="0" algn="just"/>
            <a:r>
              <a:rPr lang="it-IT" sz="2400" b="1" dirty="0">
                <a:highlight>
                  <a:srgbClr val="FFFF00"/>
                </a:highlight>
                <a:latin typeface="Barlow"/>
                <a:cs typeface="Calibri" panose="020F0502020204030204" pitchFamily="34" charset="0"/>
              </a:rPr>
              <a:t>Dal 2022 gli spin off beneficiano di un voucher </a:t>
            </a:r>
            <a:r>
              <a:rPr lang="it-IT" sz="2400" b="1" dirty="0">
                <a:highlight>
                  <a:srgbClr val="FFFF00"/>
                </a:highlight>
              </a:rPr>
              <a:t>per servizi di incubazione e accelerazione da parte di</a:t>
            </a:r>
            <a:r>
              <a:rPr lang="it-IT" sz="2400" b="1" dirty="0">
                <a:highlight>
                  <a:srgbClr val="FFFF00"/>
                </a:highlight>
                <a:latin typeface="Barlow"/>
                <a:cs typeface="Calibri" panose="020F0502020204030204" pitchFamily="34" charset="0"/>
              </a:rPr>
              <a:t> t2i, i</a:t>
            </a:r>
            <a:r>
              <a:rPr lang="it-IT" sz="2400" b="1" dirty="0">
                <a:highlight>
                  <a:srgbClr val="FFFF00"/>
                </a:highlight>
              </a:rPr>
              <a:t>ncubatore d’impresa certificato</a:t>
            </a:r>
            <a:endParaRPr lang="it-IT" sz="2400" b="1" dirty="0">
              <a:highlight>
                <a:srgbClr val="FFFF00"/>
              </a:highlight>
              <a:latin typeface="Barlow"/>
              <a:cs typeface="Calibri" panose="020F0502020204030204" pitchFamily="34" charset="0"/>
            </a:endParaRPr>
          </a:p>
        </p:txBody>
      </p:sp>
      <p:sp>
        <p:nvSpPr>
          <p:cNvPr id="7" name="Titolo 6">
            <a:extLst>
              <a:ext uri="{FF2B5EF4-FFF2-40B4-BE49-F238E27FC236}">
                <a16:creationId xmlns:a16="http://schemas.microsoft.com/office/drawing/2014/main" id="{BFF6C535-FE57-EF06-73F0-FA3B0749F7BF}"/>
              </a:ext>
            </a:extLst>
          </p:cNvPr>
          <p:cNvSpPr>
            <a:spLocks noGrp="1"/>
          </p:cNvSpPr>
          <p:nvPr>
            <p:ph type="title"/>
          </p:nvPr>
        </p:nvSpPr>
        <p:spPr>
          <a:xfrm>
            <a:off x="542079" y="1338931"/>
            <a:ext cx="11275368" cy="432000"/>
          </a:xfrm>
        </p:spPr>
        <p:txBody>
          <a:bodyPr/>
          <a:lstStyle/>
          <a:p>
            <a:r>
              <a:rPr lang="it-IT" dirty="0"/>
              <a:t>Spin off e Brevetti Università di Verona				</a:t>
            </a:r>
          </a:p>
        </p:txBody>
      </p:sp>
      <p:sp>
        <p:nvSpPr>
          <p:cNvPr id="4" name="Segnaposto contenuto 8">
            <a:extLst>
              <a:ext uri="{FF2B5EF4-FFF2-40B4-BE49-F238E27FC236}">
                <a16:creationId xmlns:a16="http://schemas.microsoft.com/office/drawing/2014/main" id="{80F308F9-26BC-4492-8352-9E363B8A68E7}"/>
              </a:ext>
            </a:extLst>
          </p:cNvPr>
          <p:cNvSpPr txBox="1">
            <a:spLocks/>
          </p:cNvSpPr>
          <p:nvPr/>
        </p:nvSpPr>
        <p:spPr>
          <a:xfrm>
            <a:off x="6501006" y="2068494"/>
            <a:ext cx="5488457" cy="378992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Tx/>
              <a:buNone/>
              <a:defRPr sz="1800" b="0" i="0" kern="1200">
                <a:solidFill>
                  <a:srgbClr val="4D4D4C"/>
                </a:solidFill>
                <a:latin typeface="Barlow" pitchFamily="2" charset="77"/>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sz="2400" b="1" dirty="0">
                <a:solidFill>
                  <a:srgbClr val="FF0000"/>
                </a:solidFill>
              </a:rPr>
              <a:t>30 </a:t>
            </a:r>
            <a:r>
              <a:rPr lang="it-IT" sz="2400" dirty="0">
                <a:solidFill>
                  <a:schemeClr val="tx1"/>
                </a:solidFill>
              </a:rPr>
              <a:t>Famiglie brevettuali</a:t>
            </a:r>
          </a:p>
          <a:p>
            <a:r>
              <a:rPr lang="it-IT" sz="2400" b="1" dirty="0">
                <a:solidFill>
                  <a:srgbClr val="FF0000"/>
                </a:solidFill>
              </a:rPr>
              <a:t>13</a:t>
            </a:r>
            <a:r>
              <a:rPr lang="it-IT" sz="2400" dirty="0">
                <a:solidFill>
                  <a:srgbClr val="FF0000"/>
                </a:solidFill>
              </a:rPr>
              <a:t> </a:t>
            </a:r>
            <a:r>
              <a:rPr lang="it-IT" sz="2400" dirty="0">
                <a:solidFill>
                  <a:schemeClr val="tx1"/>
                </a:solidFill>
              </a:rPr>
              <a:t>Estensioni internazionali</a:t>
            </a:r>
          </a:p>
          <a:p>
            <a:r>
              <a:rPr lang="it-IT" sz="2400" b="1" dirty="0">
                <a:solidFill>
                  <a:srgbClr val="FF0000"/>
                </a:solidFill>
              </a:rPr>
              <a:t>3</a:t>
            </a:r>
            <a:r>
              <a:rPr lang="it-IT" sz="2400" dirty="0">
                <a:solidFill>
                  <a:srgbClr val="FF0000"/>
                </a:solidFill>
              </a:rPr>
              <a:t> </a:t>
            </a:r>
            <a:r>
              <a:rPr lang="it-IT" sz="2400" dirty="0">
                <a:solidFill>
                  <a:schemeClr val="tx1"/>
                </a:solidFill>
              </a:rPr>
              <a:t>Accordi di Licenza con aziende o spin off</a:t>
            </a:r>
          </a:p>
          <a:p>
            <a:r>
              <a:rPr lang="it-IT" sz="2400" b="1" dirty="0">
                <a:solidFill>
                  <a:srgbClr val="FF0000"/>
                </a:solidFill>
              </a:rPr>
              <a:t>1</a:t>
            </a:r>
            <a:r>
              <a:rPr lang="it-IT" sz="2400" dirty="0">
                <a:solidFill>
                  <a:srgbClr val="FF0000"/>
                </a:solidFill>
              </a:rPr>
              <a:t> </a:t>
            </a:r>
            <a:r>
              <a:rPr lang="it-IT" sz="2400" dirty="0">
                <a:solidFill>
                  <a:schemeClr val="tx1"/>
                </a:solidFill>
              </a:rPr>
              <a:t>Cessione</a:t>
            </a:r>
          </a:p>
          <a:p>
            <a:endParaRPr lang="it-IT" sz="2800" dirty="0"/>
          </a:p>
        </p:txBody>
      </p:sp>
    </p:spTree>
    <p:extLst>
      <p:ext uri="{BB962C8B-B14F-4D97-AF65-F5344CB8AC3E}">
        <p14:creationId xmlns:p14="http://schemas.microsoft.com/office/powerpoint/2010/main" val="80138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a:extLst>
              <a:ext uri="{FF2B5EF4-FFF2-40B4-BE49-F238E27FC236}">
                <a16:creationId xmlns:a16="http://schemas.microsoft.com/office/drawing/2014/main" id="{60D7CDF9-AD61-DE5F-E592-E9151061929F}"/>
              </a:ext>
            </a:extLst>
          </p:cNvPr>
          <p:cNvSpPr>
            <a:spLocks noGrp="1"/>
          </p:cNvSpPr>
          <p:nvPr>
            <p:ph idx="14"/>
          </p:nvPr>
        </p:nvSpPr>
        <p:spPr>
          <a:xfrm>
            <a:off x="505732" y="2173950"/>
            <a:ext cx="11275579" cy="3789922"/>
          </a:xfrm>
        </p:spPr>
        <p:txBody>
          <a:bodyPr/>
          <a:lstStyle/>
          <a:p>
            <a:pPr algn="just"/>
            <a:r>
              <a:rPr lang="it-IT" sz="2000" b="1" dirty="0">
                <a:solidFill>
                  <a:srgbClr val="FF0000"/>
                </a:solidFill>
              </a:rPr>
              <a:t>HUMATICS</a:t>
            </a:r>
            <a:r>
              <a:rPr lang="it-IT" sz="2000" dirty="0">
                <a:solidFill>
                  <a:srgbClr val="FF0000"/>
                </a:solidFill>
              </a:rPr>
              <a:t>: </a:t>
            </a:r>
            <a:r>
              <a:rPr lang="it-IT" sz="2000" b="1" dirty="0" err="1">
                <a:solidFill>
                  <a:srgbClr val="FF0000"/>
                </a:solidFill>
              </a:rPr>
              <a:t>Sys-Dat</a:t>
            </a:r>
            <a:r>
              <a:rPr lang="it-IT" sz="2000" b="1" dirty="0">
                <a:solidFill>
                  <a:srgbClr val="FF0000"/>
                </a:solidFill>
              </a:rPr>
              <a:t> Group</a:t>
            </a:r>
            <a:r>
              <a:rPr lang="it-IT" sz="2000" dirty="0"/>
              <a:t>, gruppo imprenditoriale che offre sul mercato soluzioni informatiche innovative, ha rilevato il </a:t>
            </a:r>
            <a:r>
              <a:rPr lang="it-IT" sz="2000" b="1" dirty="0"/>
              <a:t>70% delle quote</a:t>
            </a:r>
            <a:r>
              <a:rPr lang="it-IT" sz="2000" dirty="0"/>
              <a:t> dello spin off</a:t>
            </a:r>
          </a:p>
          <a:p>
            <a:pPr algn="just"/>
            <a:r>
              <a:rPr lang="it-IT" sz="2000" b="1" dirty="0">
                <a:solidFill>
                  <a:srgbClr val="FF0000"/>
                </a:solidFill>
              </a:rPr>
              <a:t>DIAMANTE</a:t>
            </a:r>
            <a:r>
              <a:rPr lang="it-IT" sz="2000" dirty="0">
                <a:solidFill>
                  <a:srgbClr val="FF0000"/>
                </a:solidFill>
              </a:rPr>
              <a:t>: </a:t>
            </a:r>
            <a:r>
              <a:rPr lang="it-IT" sz="2000" dirty="0"/>
              <a:t>ha avuto un aumento di capitale in equity di </a:t>
            </a:r>
            <a:r>
              <a:rPr lang="it-IT" sz="2000" b="1" dirty="0"/>
              <a:t>350.000 euro nel 2022 </a:t>
            </a:r>
            <a:r>
              <a:rPr lang="it-IT" sz="2000" dirty="0"/>
              <a:t>e un secondo </a:t>
            </a:r>
            <a:r>
              <a:rPr lang="it-IT" sz="2000" dirty="0" err="1"/>
              <a:t>seed</a:t>
            </a:r>
            <a:r>
              <a:rPr lang="it-IT" sz="2000" dirty="0"/>
              <a:t> round di </a:t>
            </a:r>
            <a:r>
              <a:rPr lang="it-IT" sz="2000" b="1" dirty="0"/>
              <a:t>595.000 euro nel 2023 </a:t>
            </a:r>
            <a:r>
              <a:rPr lang="it-IT" sz="2000" dirty="0"/>
              <a:t>per progettare l’espansione negli Stati Uniti e avviare il processo di approvazione degli studi clinici</a:t>
            </a:r>
          </a:p>
          <a:p>
            <a:pPr algn="just"/>
            <a:r>
              <a:rPr lang="it-IT" sz="2000" b="1" dirty="0">
                <a:solidFill>
                  <a:srgbClr val="FF0000"/>
                </a:solidFill>
              </a:rPr>
              <a:t>HEMERA</a:t>
            </a:r>
            <a:r>
              <a:rPr lang="it-IT" sz="2000" dirty="0"/>
              <a:t>: ha raccolto fondi per </a:t>
            </a:r>
            <a:r>
              <a:rPr lang="it-IT" sz="2000" b="1" dirty="0"/>
              <a:t>2 milioni di euro </a:t>
            </a:r>
            <a:r>
              <a:rPr lang="it-IT" sz="2000" dirty="0"/>
              <a:t>in 18 mesi dalla sua costituzione avvenuta nel maggio 2021</a:t>
            </a:r>
          </a:p>
          <a:p>
            <a:pPr algn="just"/>
            <a:r>
              <a:rPr lang="it-IT" sz="2000" b="1" dirty="0">
                <a:solidFill>
                  <a:srgbClr val="FF0000"/>
                </a:solidFill>
              </a:rPr>
              <a:t>THERMAL X</a:t>
            </a:r>
            <a:r>
              <a:rPr lang="it-IT" sz="2000" dirty="0">
                <a:solidFill>
                  <a:srgbClr val="FF0000"/>
                </a:solidFill>
              </a:rPr>
              <a:t>: </a:t>
            </a:r>
            <a:r>
              <a:rPr lang="it-IT" sz="2000" dirty="0"/>
              <a:t>progetto di robotica chirurgica che ha sviluppato un prototipo di endoscopio termico brevettato a livello internazionale che ha ottenuto un finanziamento di </a:t>
            </a:r>
            <a:r>
              <a:rPr lang="it-IT" sz="2000" b="1" dirty="0"/>
              <a:t>150.000 euro </a:t>
            </a:r>
            <a:r>
              <a:rPr lang="it-IT" sz="2000" dirty="0"/>
              <a:t>da </a:t>
            </a:r>
            <a:r>
              <a:rPr lang="it-IT" sz="2000" b="1" dirty="0" err="1"/>
              <a:t>RoboIT</a:t>
            </a:r>
            <a:r>
              <a:rPr lang="it-IT" sz="2000" dirty="0"/>
              <a:t>, il polo italiano della robotica</a:t>
            </a:r>
          </a:p>
          <a:p>
            <a:pPr algn="just"/>
            <a:r>
              <a:rPr lang="it-IT" sz="2000" b="1" dirty="0">
                <a:solidFill>
                  <a:srgbClr val="FF0000"/>
                </a:solidFill>
              </a:rPr>
              <a:t>ECONOMICS LIVING LAB</a:t>
            </a:r>
            <a:r>
              <a:rPr lang="it-IT" sz="2000" dirty="0"/>
              <a:t>: propone sul mercato prodotti e servizi dedicati ad Enti Pubblici e Privati, tra cui «Fattore Famiglia», uno strumento integrativo per definire le condizioni economiche e sociali delle famiglie richiedenti prestazioni sociali e servizi a domanda individuale che viene attualmente utilizzato dalla </a:t>
            </a:r>
            <a:r>
              <a:rPr lang="it-IT" sz="2000" b="1" dirty="0"/>
              <a:t>Regione Veneto</a:t>
            </a:r>
            <a:endParaRPr lang="it-IT" sz="2000" dirty="0"/>
          </a:p>
        </p:txBody>
      </p:sp>
      <p:sp>
        <p:nvSpPr>
          <p:cNvPr id="7" name="Titolo 6">
            <a:extLst>
              <a:ext uri="{FF2B5EF4-FFF2-40B4-BE49-F238E27FC236}">
                <a16:creationId xmlns:a16="http://schemas.microsoft.com/office/drawing/2014/main" id="{BFF6C535-FE57-EF06-73F0-FA3B0749F7BF}"/>
              </a:ext>
            </a:extLst>
          </p:cNvPr>
          <p:cNvSpPr>
            <a:spLocks noGrp="1"/>
          </p:cNvSpPr>
          <p:nvPr>
            <p:ph type="title"/>
          </p:nvPr>
        </p:nvSpPr>
        <p:spPr/>
        <p:txBody>
          <a:bodyPr/>
          <a:lstStyle/>
          <a:p>
            <a:r>
              <a:rPr lang="it-IT" dirty="0"/>
              <a:t>Risultati Spin Off								</a:t>
            </a:r>
          </a:p>
        </p:txBody>
      </p:sp>
    </p:spTree>
    <p:extLst>
      <p:ext uri="{BB962C8B-B14F-4D97-AF65-F5344CB8AC3E}">
        <p14:creationId xmlns:p14="http://schemas.microsoft.com/office/powerpoint/2010/main" val="2393192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3CAF809B-2AD3-432C-9982-B0D6A044FBCA}"/>
              </a:ext>
            </a:extLst>
          </p:cNvPr>
          <p:cNvSpPr>
            <a:spLocks noGrp="1"/>
          </p:cNvSpPr>
          <p:nvPr>
            <p:ph type="title"/>
          </p:nvPr>
        </p:nvSpPr>
        <p:spPr>
          <a:xfrm>
            <a:off x="537928" y="1405338"/>
            <a:ext cx="11275368" cy="432000"/>
          </a:xfrm>
        </p:spPr>
        <p:txBody>
          <a:bodyPr/>
          <a:lstStyle/>
          <a:p>
            <a:r>
              <a:rPr lang="it-IT" dirty="0">
                <a:solidFill>
                  <a:schemeClr val="tx1"/>
                </a:solidFill>
              </a:rPr>
              <a:t>ANVUR – Risultati VQR 2015-2019	</a:t>
            </a:r>
            <a:r>
              <a:rPr lang="it-IT" dirty="0">
                <a:solidFill>
                  <a:srgbClr val="FF0000"/>
                </a:solidFill>
              </a:rPr>
              <a:t>		    		</a:t>
            </a:r>
            <a:endParaRPr lang="it-IT" dirty="0">
              <a:solidFill>
                <a:schemeClr val="tx1"/>
              </a:solidFill>
            </a:endParaRPr>
          </a:p>
        </p:txBody>
      </p:sp>
      <p:graphicFrame>
        <p:nvGraphicFramePr>
          <p:cNvPr id="5" name="Segnaposto contenuto 4">
            <a:extLst>
              <a:ext uri="{FF2B5EF4-FFF2-40B4-BE49-F238E27FC236}">
                <a16:creationId xmlns:a16="http://schemas.microsoft.com/office/drawing/2014/main" id="{479E5C58-F2A8-499D-DC9B-8D175151E456}"/>
              </a:ext>
            </a:extLst>
          </p:cNvPr>
          <p:cNvGraphicFramePr>
            <a:graphicFrameLocks noGrp="1"/>
          </p:cNvGraphicFramePr>
          <p:nvPr>
            <p:ph idx="14"/>
            <p:extLst>
              <p:ext uri="{D42A27DB-BD31-4B8C-83A1-F6EECF244321}">
                <p14:modId xmlns:p14="http://schemas.microsoft.com/office/powerpoint/2010/main" val="2931489445"/>
              </p:ext>
            </p:extLst>
          </p:nvPr>
        </p:nvGraphicFramePr>
        <p:xfrm>
          <a:off x="327546" y="2075253"/>
          <a:ext cx="11696132" cy="4052592"/>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a:extLst>
              <a:ext uri="{FF2B5EF4-FFF2-40B4-BE49-F238E27FC236}">
                <a16:creationId xmlns:a16="http://schemas.microsoft.com/office/drawing/2014/main" id="{A6A99208-5351-4846-9EF9-3EA7A862CED3}"/>
              </a:ext>
            </a:extLst>
          </p:cNvPr>
          <p:cNvSpPr txBox="1"/>
          <p:nvPr/>
        </p:nvSpPr>
        <p:spPr>
          <a:xfrm>
            <a:off x="683712" y="2119084"/>
            <a:ext cx="5595763" cy="338554"/>
          </a:xfrm>
          <a:prstGeom prst="rect">
            <a:avLst/>
          </a:prstGeom>
          <a:noFill/>
        </p:spPr>
        <p:txBody>
          <a:bodyPr wrap="none" rtlCol="0">
            <a:spAutoFit/>
          </a:bodyPr>
          <a:lstStyle/>
          <a:p>
            <a:pPr algn="ctr"/>
            <a:r>
              <a:rPr lang="it-IT" sz="1600" b="1" dirty="0">
                <a:solidFill>
                  <a:srgbClr val="FF0000"/>
                </a:solidFill>
                <a:latin typeface="Barlow"/>
              </a:rPr>
              <a:t>R1_2 Posizionamento atenei statali del 3° quartile dimensionale</a:t>
            </a:r>
          </a:p>
        </p:txBody>
      </p:sp>
      <p:sp>
        <p:nvSpPr>
          <p:cNvPr id="7" name="CasellaDiTesto 6">
            <a:extLst>
              <a:ext uri="{FF2B5EF4-FFF2-40B4-BE49-F238E27FC236}">
                <a16:creationId xmlns:a16="http://schemas.microsoft.com/office/drawing/2014/main" id="{74AC500B-FAAF-41B1-856E-DE7E81862F7D}"/>
              </a:ext>
            </a:extLst>
          </p:cNvPr>
          <p:cNvSpPr txBox="1"/>
          <p:nvPr/>
        </p:nvSpPr>
        <p:spPr>
          <a:xfrm>
            <a:off x="5270384" y="2484677"/>
            <a:ext cx="6392520" cy="338554"/>
          </a:xfrm>
          <a:prstGeom prst="rect">
            <a:avLst/>
          </a:prstGeom>
          <a:noFill/>
        </p:spPr>
        <p:txBody>
          <a:bodyPr wrap="none" rtlCol="0">
            <a:spAutoFit/>
          </a:bodyPr>
          <a:lstStyle/>
          <a:p>
            <a:pPr algn="ctr"/>
            <a:r>
              <a:rPr lang="it-IT" sz="1600" b="1" dirty="0">
                <a:solidFill>
                  <a:srgbClr val="FF0000"/>
                </a:solidFill>
                <a:latin typeface="Barlow"/>
              </a:rPr>
              <a:t>R1_2 Graduatoria nazionale assoluta atenei statali escluso Scuole speciali</a:t>
            </a:r>
          </a:p>
        </p:txBody>
      </p:sp>
      <p:sp>
        <p:nvSpPr>
          <p:cNvPr id="9" name="Ovale 8"/>
          <p:cNvSpPr/>
          <p:nvPr/>
        </p:nvSpPr>
        <p:spPr>
          <a:xfrm>
            <a:off x="505943" y="2477192"/>
            <a:ext cx="523702" cy="34091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472770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FF073376-C1DA-4D43-A334-F5CE38180C75}"/>
              </a:ext>
            </a:extLst>
          </p:cNvPr>
          <p:cNvSpPr>
            <a:spLocks noGrp="1"/>
          </p:cNvSpPr>
          <p:nvPr>
            <p:ph idx="14"/>
          </p:nvPr>
        </p:nvSpPr>
        <p:spPr>
          <a:xfrm>
            <a:off x="505741" y="2223509"/>
            <a:ext cx="4784715" cy="2349688"/>
          </a:xfrm>
        </p:spPr>
        <p:txBody>
          <a:bodyPr/>
          <a:lstStyle/>
          <a:p>
            <a:pPr algn="just"/>
            <a:r>
              <a:rPr lang="it-IT" dirty="0"/>
              <a:t>Negli ultimi anni il Dottorato di Ricerca ha registrato un notevole incremento dei finanziamenti derivanti da risorse </a:t>
            </a:r>
            <a:r>
              <a:rPr lang="it-IT" b="1" dirty="0"/>
              <a:t>nazionali ed europee. </a:t>
            </a:r>
            <a:r>
              <a:rPr lang="it-IT" dirty="0"/>
              <a:t> Il </a:t>
            </a:r>
            <a:r>
              <a:rPr lang="it-IT" b="1" dirty="0"/>
              <a:t>Programma Operativo Nazionale Ricerca e Innovazione 2014-2020 (PON) </a:t>
            </a:r>
            <a:r>
              <a:rPr lang="it-IT" dirty="0"/>
              <a:t>e il </a:t>
            </a:r>
            <a:r>
              <a:rPr lang="it-IT" b="1" dirty="0"/>
              <a:t>Piano Nazionale di Ripresa e Resilienza (PNRR) </a:t>
            </a:r>
            <a:r>
              <a:rPr lang="it-IT" dirty="0"/>
              <a:t>hanno permesso l’attivazione di borse di dottorato aggiuntive caratterizzate da una forte collaborazione con imprese ed enti del territorio.</a:t>
            </a:r>
          </a:p>
          <a:p>
            <a:pPr algn="just"/>
            <a:endParaRPr lang="it-IT" dirty="0"/>
          </a:p>
          <a:p>
            <a:pPr algn="just"/>
            <a:endParaRPr lang="it-IT" dirty="0"/>
          </a:p>
          <a:p>
            <a:endParaRPr lang="it-IT" dirty="0"/>
          </a:p>
          <a:p>
            <a:endParaRPr lang="it-IT" dirty="0"/>
          </a:p>
        </p:txBody>
      </p:sp>
      <p:sp>
        <p:nvSpPr>
          <p:cNvPr id="4" name="Titolo 3">
            <a:extLst>
              <a:ext uri="{FF2B5EF4-FFF2-40B4-BE49-F238E27FC236}">
                <a16:creationId xmlns:a16="http://schemas.microsoft.com/office/drawing/2014/main" id="{ACA3352B-3D5E-4986-BBA9-B48591A67726}"/>
              </a:ext>
            </a:extLst>
          </p:cNvPr>
          <p:cNvSpPr>
            <a:spLocks noGrp="1"/>
          </p:cNvSpPr>
          <p:nvPr>
            <p:ph type="title"/>
          </p:nvPr>
        </p:nvSpPr>
        <p:spPr/>
        <p:txBody>
          <a:bodyPr/>
          <a:lstStyle/>
          <a:p>
            <a:br>
              <a:rPr lang="it-IT" dirty="0"/>
            </a:br>
            <a:r>
              <a:rPr lang="it-IT" dirty="0"/>
              <a:t>Dottorati di ricerca	</a:t>
            </a:r>
            <a:br>
              <a:rPr lang="it-IT" dirty="0"/>
            </a:br>
            <a:endParaRPr lang="it-IT" dirty="0"/>
          </a:p>
        </p:txBody>
      </p:sp>
      <p:sp>
        <p:nvSpPr>
          <p:cNvPr id="6" name="Rettangolo 5">
            <a:extLst>
              <a:ext uri="{FF2B5EF4-FFF2-40B4-BE49-F238E27FC236}">
                <a16:creationId xmlns:a16="http://schemas.microsoft.com/office/drawing/2014/main" id="{D023F23D-7C39-4CF7-BF6A-E4B274960772}"/>
              </a:ext>
            </a:extLst>
          </p:cNvPr>
          <p:cNvSpPr/>
          <p:nvPr/>
        </p:nvSpPr>
        <p:spPr>
          <a:xfrm>
            <a:off x="5908978" y="2223509"/>
            <a:ext cx="5935559" cy="3877985"/>
          </a:xfrm>
          <a:prstGeom prst="rect">
            <a:avLst/>
          </a:prstGeom>
        </p:spPr>
        <p:txBody>
          <a:bodyPr wrap="square">
            <a:spAutoFit/>
          </a:bodyPr>
          <a:lstStyle/>
          <a:p>
            <a:pPr>
              <a:spcAft>
                <a:spcPts val="600"/>
              </a:spcAft>
            </a:pPr>
            <a:r>
              <a:rPr lang="it-IT" sz="2000" b="1" dirty="0">
                <a:solidFill>
                  <a:srgbClr val="FF0000"/>
                </a:solidFill>
                <a:latin typeface="Barlow" pitchFamily="2" charset="77"/>
              </a:rPr>
              <a:t>Borse dottorato per il XXXIX ciclo, AA 2023/2024</a:t>
            </a:r>
          </a:p>
          <a:p>
            <a:pPr algn="just">
              <a:spcAft>
                <a:spcPts val="600"/>
              </a:spcAft>
            </a:pPr>
            <a:r>
              <a:rPr lang="it-IT" dirty="0">
                <a:solidFill>
                  <a:srgbClr val="4D4D4C"/>
                </a:solidFill>
                <a:latin typeface="Barlow" pitchFamily="2" charset="77"/>
              </a:rPr>
              <a:t>Anche per il prossimo ciclo si registra un forte incremento degli investimenti sul Dottorato di Ricerca. Oltre alle n. </a:t>
            </a:r>
            <a:r>
              <a:rPr lang="it-IT" b="1" dirty="0">
                <a:solidFill>
                  <a:srgbClr val="4D4D4C"/>
                </a:solidFill>
                <a:latin typeface="Barlow" pitchFamily="2" charset="77"/>
              </a:rPr>
              <a:t>125 </a:t>
            </a:r>
            <a:r>
              <a:rPr lang="it-IT" dirty="0">
                <a:solidFill>
                  <a:srgbClr val="4D4D4C"/>
                </a:solidFill>
                <a:latin typeface="Barlow" pitchFamily="2" charset="77"/>
              </a:rPr>
              <a:t>borse ordinarie (di cui n. 95 finanziate con fondi di Ateneo e n. 30 con risorse di dipartimento, imprese, enti) i nuovi decreti ministeriali n. 117 e n. 118 permetteranno all’Ateneo fruire di risorse finanziarie  aggiuntive pari a:</a:t>
            </a:r>
          </a:p>
          <a:p>
            <a:pPr marL="285750" indent="-285750">
              <a:buFont typeface="Arial" panose="020B0604020202020204" pitchFamily="34" charset="0"/>
              <a:buChar char="•"/>
            </a:pPr>
            <a:r>
              <a:rPr lang="it-IT" b="1" dirty="0">
                <a:solidFill>
                  <a:srgbClr val="4D4D4C"/>
                </a:solidFill>
                <a:latin typeface="Barlow" pitchFamily="2" charset="77"/>
              </a:rPr>
              <a:t>€ 3.990.000,00 </a:t>
            </a:r>
            <a:r>
              <a:rPr lang="it-IT" dirty="0">
                <a:solidFill>
                  <a:srgbClr val="4D4D4C"/>
                </a:solidFill>
                <a:latin typeface="Barlow" pitchFamily="2" charset="77"/>
              </a:rPr>
              <a:t>corrispondenti a potenziali n. </a:t>
            </a:r>
            <a:r>
              <a:rPr lang="it-IT" b="1" dirty="0">
                <a:solidFill>
                  <a:srgbClr val="4D4D4C"/>
                </a:solidFill>
                <a:latin typeface="Barlow" pitchFamily="2" charset="77"/>
              </a:rPr>
              <a:t>133</a:t>
            </a:r>
            <a:r>
              <a:rPr lang="it-IT" dirty="0">
                <a:solidFill>
                  <a:srgbClr val="4D4D4C"/>
                </a:solidFill>
                <a:latin typeface="Barlow" pitchFamily="2" charset="77"/>
              </a:rPr>
              <a:t> borse in collaborazione e co-finanziate dalle imprese</a:t>
            </a:r>
          </a:p>
          <a:p>
            <a:pPr marL="285750" indent="-285750">
              <a:buFont typeface="Arial" panose="020B0604020202020204" pitchFamily="34" charset="0"/>
              <a:buChar char="•"/>
            </a:pPr>
            <a:r>
              <a:rPr lang="it-IT" b="1" dirty="0">
                <a:solidFill>
                  <a:srgbClr val="4D4D4C"/>
                </a:solidFill>
                <a:latin typeface="Barlow" pitchFamily="2" charset="77"/>
              </a:rPr>
              <a:t>€ 3.180.000,00 </a:t>
            </a:r>
            <a:r>
              <a:rPr lang="it-IT" dirty="0">
                <a:solidFill>
                  <a:srgbClr val="4D4D4C"/>
                </a:solidFill>
                <a:latin typeface="Barlow" pitchFamily="2" charset="77"/>
              </a:rPr>
              <a:t>corrispondenti a potenziali n. </a:t>
            </a:r>
            <a:r>
              <a:rPr lang="it-IT" b="1" dirty="0">
                <a:solidFill>
                  <a:srgbClr val="4D4D4C"/>
                </a:solidFill>
                <a:latin typeface="Barlow" pitchFamily="2" charset="77"/>
              </a:rPr>
              <a:t>53</a:t>
            </a:r>
            <a:r>
              <a:rPr lang="it-IT" dirty="0">
                <a:solidFill>
                  <a:srgbClr val="4D4D4C"/>
                </a:solidFill>
                <a:latin typeface="Barlow" pitchFamily="2" charset="77"/>
              </a:rPr>
              <a:t> borse su tematiche PNRR; Transizioni digitali e ambientali; Patrimonio Culturale e Pubblica Amministrazione.</a:t>
            </a:r>
          </a:p>
          <a:p>
            <a:endParaRPr lang="it-IT" b="1" dirty="0">
              <a:solidFill>
                <a:srgbClr val="4D4D4C"/>
              </a:solidFill>
              <a:latin typeface="Barlow" pitchFamily="2" charset="77"/>
            </a:endParaRPr>
          </a:p>
        </p:txBody>
      </p:sp>
      <p:grpSp>
        <p:nvGrpSpPr>
          <p:cNvPr id="10" name="Gruppo 9">
            <a:extLst>
              <a:ext uri="{FF2B5EF4-FFF2-40B4-BE49-F238E27FC236}">
                <a16:creationId xmlns:a16="http://schemas.microsoft.com/office/drawing/2014/main" id="{6FAF9EC9-1613-4BDF-8845-EFFFC9EDA83F}"/>
              </a:ext>
            </a:extLst>
          </p:cNvPr>
          <p:cNvGrpSpPr/>
          <p:nvPr/>
        </p:nvGrpSpPr>
        <p:grpSpPr>
          <a:xfrm>
            <a:off x="505741" y="4751386"/>
            <a:ext cx="5590259" cy="1196219"/>
            <a:chOff x="491365" y="4851000"/>
            <a:chExt cx="4641352" cy="1196219"/>
          </a:xfrm>
        </p:grpSpPr>
        <p:sp>
          <p:nvSpPr>
            <p:cNvPr id="5" name="Rettangolo 4">
              <a:extLst>
                <a:ext uri="{FF2B5EF4-FFF2-40B4-BE49-F238E27FC236}">
                  <a16:creationId xmlns:a16="http://schemas.microsoft.com/office/drawing/2014/main" id="{67BB51B1-A867-43AD-BB1E-F0C20030D368}"/>
                </a:ext>
              </a:extLst>
            </p:cNvPr>
            <p:cNvSpPr/>
            <p:nvPr/>
          </p:nvSpPr>
          <p:spPr>
            <a:xfrm>
              <a:off x="505742" y="4851000"/>
              <a:ext cx="4626975" cy="400110"/>
            </a:xfrm>
            <a:prstGeom prst="rect">
              <a:avLst/>
            </a:prstGeom>
          </p:spPr>
          <p:txBody>
            <a:bodyPr wrap="square">
              <a:spAutoFit/>
            </a:bodyPr>
            <a:lstStyle/>
            <a:p>
              <a:pPr fontAlgn="base"/>
              <a:r>
                <a:rPr lang="it-IT" sz="2000" b="1" dirty="0">
                  <a:solidFill>
                    <a:srgbClr val="FF0000"/>
                  </a:solidFill>
                  <a:latin typeface="Barlow" pitchFamily="2" charset="77"/>
                </a:rPr>
                <a:t>Nel XXXVIII ciclo sono state attivate: </a:t>
              </a:r>
              <a:endParaRPr lang="it-IT" sz="2000" b="1" dirty="0">
                <a:solidFill>
                  <a:srgbClr val="FF0000"/>
                </a:solidFill>
                <a:latin typeface="Barlow"/>
              </a:endParaRPr>
            </a:p>
          </p:txBody>
        </p:sp>
        <p:sp>
          <p:nvSpPr>
            <p:cNvPr id="8" name="Rettangolo 7">
              <a:extLst>
                <a:ext uri="{FF2B5EF4-FFF2-40B4-BE49-F238E27FC236}">
                  <a16:creationId xmlns:a16="http://schemas.microsoft.com/office/drawing/2014/main" id="{7EC51B7A-8EAD-41A3-928A-69AA204C5904}"/>
                </a:ext>
              </a:extLst>
            </p:cNvPr>
            <p:cNvSpPr/>
            <p:nvPr/>
          </p:nvSpPr>
          <p:spPr>
            <a:xfrm>
              <a:off x="2113960" y="5247000"/>
              <a:ext cx="2863481" cy="800219"/>
            </a:xfrm>
            <a:prstGeom prst="rect">
              <a:avLst/>
            </a:prstGeom>
          </p:spPr>
          <p:txBody>
            <a:bodyPr wrap="square">
              <a:spAutoFit/>
            </a:bodyPr>
            <a:lstStyle/>
            <a:p>
              <a:pPr fontAlgn="base"/>
              <a:r>
                <a:rPr lang="it-IT" b="1" dirty="0">
                  <a:solidFill>
                    <a:srgbClr val="00B0F0"/>
                  </a:solidFill>
                  <a:latin typeface="Barlow"/>
                </a:rPr>
                <a:t>Borse PNRR </a:t>
              </a:r>
              <a:r>
                <a:rPr lang="it-IT" sz="900" b="1" dirty="0">
                  <a:solidFill>
                    <a:srgbClr val="00B0F0"/>
                  </a:solidFill>
                  <a:latin typeface="Barlow"/>
                </a:rPr>
                <a:t>(DD.MM. 351/352, PE, CN, SUS-MIRRI)</a:t>
              </a:r>
            </a:p>
            <a:p>
              <a:pPr fontAlgn="base"/>
              <a:r>
                <a:rPr lang="it-IT" sz="2800" b="1" dirty="0">
                  <a:solidFill>
                    <a:srgbClr val="00B0F0"/>
                  </a:solidFill>
                  <a:latin typeface="Barlow"/>
                </a:rPr>
                <a:t>65 </a:t>
              </a:r>
              <a:endParaRPr lang="en-GB" b="1" dirty="0">
                <a:solidFill>
                  <a:srgbClr val="00B0F0"/>
                </a:solidFill>
              </a:endParaRPr>
            </a:p>
          </p:txBody>
        </p:sp>
        <p:sp>
          <p:nvSpPr>
            <p:cNvPr id="9" name="Rettangolo 8">
              <a:extLst>
                <a:ext uri="{FF2B5EF4-FFF2-40B4-BE49-F238E27FC236}">
                  <a16:creationId xmlns:a16="http://schemas.microsoft.com/office/drawing/2014/main" id="{C8EA4AA2-7A7A-4658-8127-7F6C2F198D68}"/>
                </a:ext>
              </a:extLst>
            </p:cNvPr>
            <p:cNvSpPr/>
            <p:nvPr/>
          </p:nvSpPr>
          <p:spPr>
            <a:xfrm>
              <a:off x="491365" y="5247000"/>
              <a:ext cx="1608219" cy="800219"/>
            </a:xfrm>
            <a:prstGeom prst="rect">
              <a:avLst/>
            </a:prstGeom>
          </p:spPr>
          <p:txBody>
            <a:bodyPr wrap="square">
              <a:spAutoFit/>
            </a:bodyPr>
            <a:lstStyle/>
            <a:p>
              <a:pPr fontAlgn="base"/>
              <a:r>
                <a:rPr lang="it-IT" b="1" dirty="0">
                  <a:solidFill>
                    <a:schemeClr val="accent2">
                      <a:lumMod val="75000"/>
                    </a:schemeClr>
                  </a:solidFill>
                  <a:latin typeface="Barlow"/>
                </a:rPr>
                <a:t>Borse ordinarie</a:t>
              </a:r>
            </a:p>
            <a:p>
              <a:pPr fontAlgn="base"/>
              <a:r>
                <a:rPr lang="it-IT" sz="2800" b="1" dirty="0">
                  <a:solidFill>
                    <a:schemeClr val="accent2">
                      <a:lumMod val="75000"/>
                    </a:schemeClr>
                  </a:solidFill>
                  <a:latin typeface="Barlow"/>
                </a:rPr>
                <a:t>121 </a:t>
              </a:r>
            </a:p>
          </p:txBody>
        </p:sp>
      </p:grpSp>
    </p:spTree>
    <p:extLst>
      <p:ext uri="{BB962C8B-B14F-4D97-AF65-F5344CB8AC3E}">
        <p14:creationId xmlns:p14="http://schemas.microsoft.com/office/powerpoint/2010/main" val="93079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ACA3352B-3D5E-4986-BBA9-B48591A67726}"/>
              </a:ext>
            </a:extLst>
          </p:cNvPr>
          <p:cNvSpPr>
            <a:spLocks noGrp="1"/>
          </p:cNvSpPr>
          <p:nvPr>
            <p:ph type="title"/>
          </p:nvPr>
        </p:nvSpPr>
        <p:spPr/>
        <p:txBody>
          <a:bodyPr/>
          <a:lstStyle/>
          <a:p>
            <a:r>
              <a:rPr lang="it-IT" dirty="0"/>
              <a:t>Progetti di ricerca							                     </a:t>
            </a:r>
          </a:p>
        </p:txBody>
      </p:sp>
      <p:sp>
        <p:nvSpPr>
          <p:cNvPr id="6" name="Rettangolo 5">
            <a:extLst>
              <a:ext uri="{FF2B5EF4-FFF2-40B4-BE49-F238E27FC236}">
                <a16:creationId xmlns:a16="http://schemas.microsoft.com/office/drawing/2014/main" id="{D023F23D-7C39-4CF7-BF6A-E4B274960772}"/>
              </a:ext>
            </a:extLst>
          </p:cNvPr>
          <p:cNvSpPr/>
          <p:nvPr/>
        </p:nvSpPr>
        <p:spPr>
          <a:xfrm>
            <a:off x="4449169" y="2292358"/>
            <a:ext cx="7317765" cy="3600986"/>
          </a:xfrm>
          <a:prstGeom prst="rect">
            <a:avLst/>
          </a:prstGeom>
        </p:spPr>
        <p:txBody>
          <a:bodyPr wrap="square">
            <a:spAutoFit/>
          </a:bodyPr>
          <a:lstStyle/>
          <a:p>
            <a:pPr algn="just">
              <a:spcAft>
                <a:spcPts val="600"/>
              </a:spcAft>
            </a:pPr>
            <a:r>
              <a:rPr lang="it-IT" sz="2000" b="1" dirty="0">
                <a:solidFill>
                  <a:srgbClr val="FF0000"/>
                </a:solidFill>
                <a:highlight>
                  <a:srgbClr val="FFFF00"/>
                </a:highlight>
                <a:latin typeface="Barlow" pitchFamily="2" charset="77"/>
              </a:rPr>
              <a:t>Principali progetti di Horizon 2020 e Horizon Europe</a:t>
            </a:r>
          </a:p>
          <a:p>
            <a:pPr marL="285750" indent="-285750" algn="just" fontAlgn="base">
              <a:spcAft>
                <a:spcPts val="600"/>
              </a:spcAft>
              <a:buFont typeface="Arial" panose="020B0604020202020204" pitchFamily="34" charset="0"/>
              <a:buChar char="•"/>
            </a:pPr>
            <a:r>
              <a:rPr lang="it-IT" b="1" dirty="0">
                <a:solidFill>
                  <a:srgbClr val="4D4D4C"/>
                </a:solidFill>
                <a:latin typeface="Barlow" pitchFamily="2" charset="77"/>
              </a:rPr>
              <a:t>ROBIOPSY</a:t>
            </a:r>
            <a:r>
              <a:rPr lang="it-IT" dirty="0">
                <a:solidFill>
                  <a:srgbClr val="4D4D4C"/>
                </a:solidFill>
                <a:latin typeface="Barlow" pitchFamily="2" charset="77"/>
              </a:rPr>
              <a:t> (Prof. R. </a:t>
            </a:r>
            <a:r>
              <a:rPr lang="it-IT" dirty="0" err="1">
                <a:solidFill>
                  <a:srgbClr val="4D4D4C"/>
                </a:solidFill>
                <a:latin typeface="Barlow" pitchFamily="2" charset="77"/>
              </a:rPr>
              <a:t>Muradori</a:t>
            </a:r>
            <a:r>
              <a:rPr lang="it-IT" dirty="0">
                <a:solidFill>
                  <a:srgbClr val="4D4D4C"/>
                </a:solidFill>
                <a:latin typeface="Barlow" pitchFamily="2" charset="77"/>
              </a:rPr>
              <a:t>, </a:t>
            </a:r>
            <a:r>
              <a:rPr lang="it-IT" dirty="0" err="1">
                <a:solidFill>
                  <a:srgbClr val="4D4D4C"/>
                </a:solidFill>
                <a:latin typeface="Barlow" pitchFamily="2" charset="77"/>
              </a:rPr>
              <a:t>European</a:t>
            </a:r>
            <a:r>
              <a:rPr lang="it-IT" dirty="0">
                <a:solidFill>
                  <a:srgbClr val="4D4D4C"/>
                </a:solidFill>
                <a:latin typeface="Barlow" pitchFamily="2" charset="77"/>
              </a:rPr>
              <a:t> Innovation Council): robotica in ambito sanitario </a:t>
            </a:r>
          </a:p>
          <a:p>
            <a:pPr marL="285750" indent="-285750" algn="just" fontAlgn="base">
              <a:buFont typeface="Arial" panose="020B0604020202020204" pitchFamily="34" charset="0"/>
              <a:buChar char="•"/>
            </a:pPr>
            <a:r>
              <a:rPr lang="it-IT" b="1" dirty="0">
                <a:solidFill>
                  <a:srgbClr val="4D4D4C"/>
                </a:solidFill>
                <a:latin typeface="Barlow" pitchFamily="2" charset="77"/>
              </a:rPr>
              <a:t>ASTEASIER</a:t>
            </a:r>
            <a:r>
              <a:rPr lang="it-IT" dirty="0">
                <a:solidFill>
                  <a:srgbClr val="4D4D4C"/>
                </a:solidFill>
                <a:latin typeface="Barlow" pitchFamily="2" charset="77"/>
              </a:rPr>
              <a:t> (Prof. M. </a:t>
            </a:r>
            <a:r>
              <a:rPr lang="it-IT" dirty="0" err="1">
                <a:solidFill>
                  <a:srgbClr val="4D4D4C"/>
                </a:solidFill>
                <a:latin typeface="Barlow" pitchFamily="2" charset="77"/>
              </a:rPr>
              <a:t>Ballottari</a:t>
            </a:r>
            <a:r>
              <a:rPr lang="it-IT" dirty="0">
                <a:solidFill>
                  <a:srgbClr val="4D4D4C"/>
                </a:solidFill>
                <a:latin typeface="Barlow" pitchFamily="2" charset="77"/>
              </a:rPr>
              <a:t>, </a:t>
            </a:r>
            <a:r>
              <a:rPr lang="it-IT" dirty="0" err="1">
                <a:solidFill>
                  <a:srgbClr val="4D4D4C"/>
                </a:solidFill>
                <a:latin typeface="Barlow" pitchFamily="2" charset="77"/>
              </a:rPr>
              <a:t>European</a:t>
            </a:r>
            <a:r>
              <a:rPr lang="it-IT" dirty="0">
                <a:solidFill>
                  <a:srgbClr val="4D4D4C"/>
                </a:solidFill>
                <a:latin typeface="Barlow" pitchFamily="2" charset="77"/>
              </a:rPr>
              <a:t> Innovation Council): soluzione biotecnologiche per l’alimentazione animale e umana </a:t>
            </a:r>
          </a:p>
          <a:p>
            <a:pPr marL="285750" indent="-285750" algn="just" fontAlgn="base">
              <a:buFont typeface="Arial" panose="020B0604020202020204" pitchFamily="34" charset="0"/>
              <a:buChar char="•"/>
            </a:pPr>
            <a:r>
              <a:rPr lang="it-IT" b="1" dirty="0">
                <a:solidFill>
                  <a:srgbClr val="4D4D4C"/>
                </a:solidFill>
                <a:latin typeface="Barlow" pitchFamily="2" charset="77"/>
              </a:rPr>
              <a:t>FLASH</a:t>
            </a:r>
            <a:r>
              <a:rPr lang="it-IT" dirty="0">
                <a:solidFill>
                  <a:srgbClr val="4D4D4C"/>
                </a:solidFill>
                <a:latin typeface="Barlow" pitchFamily="2" charset="77"/>
              </a:rPr>
              <a:t> (Prof. P. Pertile, Cluster 1 Salute): meccanismi si finanziamenti dei sistemi sanitari </a:t>
            </a:r>
          </a:p>
          <a:p>
            <a:pPr marL="285750" indent="-285750" algn="just" fontAlgn="base">
              <a:buFont typeface="Arial" panose="020B0604020202020204" pitchFamily="34" charset="0"/>
              <a:buChar char="•"/>
            </a:pPr>
            <a:r>
              <a:rPr lang="it-IT" b="1" dirty="0" err="1">
                <a:solidFill>
                  <a:srgbClr val="4D4D4C"/>
                </a:solidFill>
                <a:latin typeface="Barlow" pitchFamily="2" charset="77"/>
              </a:rPr>
              <a:t>GrInSun</a:t>
            </a:r>
            <a:r>
              <a:rPr lang="it-IT" dirty="0">
                <a:solidFill>
                  <a:srgbClr val="4D4D4C"/>
                </a:solidFill>
                <a:latin typeface="Barlow" pitchFamily="2" charset="77"/>
              </a:rPr>
              <a:t> (Prof. R. Bassi, ERC Advanced Grant): processi di fotosintesi e a come poter sfruttare questa energia verde </a:t>
            </a:r>
          </a:p>
          <a:p>
            <a:pPr marL="285750" indent="-285750" algn="just" fontAlgn="base">
              <a:buFont typeface="Arial" panose="020B0604020202020204" pitchFamily="34" charset="0"/>
              <a:buChar char="•"/>
            </a:pPr>
            <a:r>
              <a:rPr lang="it-IT" b="1" dirty="0">
                <a:solidFill>
                  <a:srgbClr val="4D4D4C"/>
                </a:solidFill>
                <a:latin typeface="Barlow" pitchFamily="2" charset="77"/>
              </a:rPr>
              <a:t>ORCHESTRA</a:t>
            </a:r>
            <a:r>
              <a:rPr lang="it-IT" dirty="0">
                <a:solidFill>
                  <a:srgbClr val="4D4D4C"/>
                </a:solidFill>
                <a:latin typeface="Barlow" pitchFamily="2" charset="77"/>
              </a:rPr>
              <a:t> (Prof.ssa E. Tacconelli, Sfida Sociale 1 Salute): risposta europea alla pandemia di  Covid-19 </a:t>
            </a:r>
          </a:p>
          <a:p>
            <a:pPr marL="285750" indent="-285750" algn="just" fontAlgn="base">
              <a:buFont typeface="Arial" panose="020B0604020202020204" pitchFamily="34" charset="0"/>
              <a:buChar char="•"/>
            </a:pPr>
            <a:r>
              <a:rPr lang="it-IT" b="1" dirty="0">
                <a:solidFill>
                  <a:srgbClr val="4D4D4C"/>
                </a:solidFill>
                <a:latin typeface="Barlow" pitchFamily="2" charset="77"/>
              </a:rPr>
              <a:t>RESP</a:t>
            </a:r>
            <a:r>
              <a:rPr lang="it-IT" dirty="0">
                <a:solidFill>
                  <a:srgbClr val="4D4D4C"/>
                </a:solidFill>
                <a:latin typeface="Barlow" pitchFamily="2" charset="77"/>
              </a:rPr>
              <a:t> (Prof. D. </a:t>
            </a:r>
            <a:r>
              <a:rPr lang="it-IT" dirty="0" err="1">
                <a:solidFill>
                  <a:srgbClr val="4D4D4C"/>
                </a:solidFill>
                <a:latin typeface="Barlow" pitchFamily="2" charset="77"/>
              </a:rPr>
              <a:t>Calomino</a:t>
            </a:r>
            <a:r>
              <a:rPr lang="it-IT" dirty="0">
                <a:solidFill>
                  <a:srgbClr val="4D4D4C"/>
                </a:solidFill>
                <a:latin typeface="Barlow" pitchFamily="2" charset="77"/>
              </a:rPr>
              <a:t>, ERC Consolidator Grant): storia romana</a:t>
            </a:r>
          </a:p>
        </p:txBody>
      </p:sp>
      <p:grpSp>
        <p:nvGrpSpPr>
          <p:cNvPr id="10" name="Gruppo 9">
            <a:extLst>
              <a:ext uri="{FF2B5EF4-FFF2-40B4-BE49-F238E27FC236}">
                <a16:creationId xmlns:a16="http://schemas.microsoft.com/office/drawing/2014/main" id="{6FAF9EC9-1613-4BDF-8845-EFFFC9EDA83F}"/>
              </a:ext>
            </a:extLst>
          </p:cNvPr>
          <p:cNvGrpSpPr/>
          <p:nvPr/>
        </p:nvGrpSpPr>
        <p:grpSpPr>
          <a:xfrm>
            <a:off x="425065" y="2292358"/>
            <a:ext cx="4626975" cy="2550283"/>
            <a:chOff x="410487" y="4851000"/>
            <a:chExt cx="4626975" cy="2550283"/>
          </a:xfrm>
        </p:grpSpPr>
        <p:sp>
          <p:nvSpPr>
            <p:cNvPr id="5" name="Rettangolo 4">
              <a:extLst>
                <a:ext uri="{FF2B5EF4-FFF2-40B4-BE49-F238E27FC236}">
                  <a16:creationId xmlns:a16="http://schemas.microsoft.com/office/drawing/2014/main" id="{67BB51B1-A867-43AD-BB1E-F0C20030D368}"/>
                </a:ext>
              </a:extLst>
            </p:cNvPr>
            <p:cNvSpPr/>
            <p:nvPr/>
          </p:nvSpPr>
          <p:spPr>
            <a:xfrm>
              <a:off x="410487" y="4851000"/>
              <a:ext cx="4626975" cy="400110"/>
            </a:xfrm>
            <a:prstGeom prst="rect">
              <a:avLst/>
            </a:prstGeom>
          </p:spPr>
          <p:txBody>
            <a:bodyPr wrap="square">
              <a:spAutoFit/>
            </a:bodyPr>
            <a:lstStyle/>
            <a:p>
              <a:pPr fontAlgn="base"/>
              <a:r>
                <a:rPr lang="it-IT" sz="2000" b="1" dirty="0">
                  <a:solidFill>
                    <a:srgbClr val="FF0000"/>
                  </a:solidFill>
                  <a:highlight>
                    <a:srgbClr val="FFFF00"/>
                  </a:highlight>
                  <a:latin typeface="Barlow" pitchFamily="2" charset="77"/>
                </a:rPr>
                <a:t>Dal 1 ottobre 2019 a oggi: </a:t>
              </a:r>
              <a:endParaRPr lang="it-IT" sz="2000" b="1" dirty="0">
                <a:solidFill>
                  <a:srgbClr val="FF0000"/>
                </a:solidFill>
                <a:highlight>
                  <a:srgbClr val="FFFF00"/>
                </a:highlight>
                <a:latin typeface="Barlow"/>
              </a:endParaRPr>
            </a:p>
          </p:txBody>
        </p:sp>
        <p:sp>
          <p:nvSpPr>
            <p:cNvPr id="8" name="Rettangolo 7">
              <a:extLst>
                <a:ext uri="{FF2B5EF4-FFF2-40B4-BE49-F238E27FC236}">
                  <a16:creationId xmlns:a16="http://schemas.microsoft.com/office/drawing/2014/main" id="{7EC51B7A-8EAD-41A3-928A-69AA204C5904}"/>
                </a:ext>
              </a:extLst>
            </p:cNvPr>
            <p:cNvSpPr/>
            <p:nvPr/>
          </p:nvSpPr>
          <p:spPr>
            <a:xfrm>
              <a:off x="410488" y="6324065"/>
              <a:ext cx="2567797" cy="1077218"/>
            </a:xfrm>
            <a:prstGeom prst="rect">
              <a:avLst/>
            </a:prstGeom>
          </p:spPr>
          <p:txBody>
            <a:bodyPr wrap="square">
              <a:spAutoFit/>
            </a:bodyPr>
            <a:lstStyle/>
            <a:p>
              <a:pPr fontAlgn="base"/>
              <a:r>
                <a:rPr lang="it-IT" b="1" dirty="0">
                  <a:solidFill>
                    <a:srgbClr val="C00000"/>
                  </a:solidFill>
                  <a:latin typeface="Barlow"/>
                </a:rPr>
                <a:t>Totale contributi ottenuti</a:t>
              </a:r>
            </a:p>
            <a:p>
              <a:pPr fontAlgn="base"/>
              <a:r>
                <a:rPr lang="it-IT" sz="2800" b="1" dirty="0">
                  <a:solidFill>
                    <a:srgbClr val="0070C0"/>
                  </a:solidFill>
                  <a:highlight>
                    <a:srgbClr val="FFFF00"/>
                  </a:highlight>
                  <a:latin typeface="Barlow"/>
                </a:rPr>
                <a:t>€ 67,5 milioni</a:t>
              </a:r>
              <a:endParaRPr lang="en-GB" dirty="0">
                <a:solidFill>
                  <a:srgbClr val="0070C0"/>
                </a:solidFill>
                <a:highlight>
                  <a:srgbClr val="FFFF00"/>
                </a:highlight>
              </a:endParaRPr>
            </a:p>
          </p:txBody>
        </p:sp>
        <p:sp>
          <p:nvSpPr>
            <p:cNvPr id="9" name="Rettangolo 8">
              <a:extLst>
                <a:ext uri="{FF2B5EF4-FFF2-40B4-BE49-F238E27FC236}">
                  <a16:creationId xmlns:a16="http://schemas.microsoft.com/office/drawing/2014/main" id="{C8EA4AA2-7A7A-4658-8127-7F6C2F198D68}"/>
                </a:ext>
              </a:extLst>
            </p:cNvPr>
            <p:cNvSpPr/>
            <p:nvPr/>
          </p:nvSpPr>
          <p:spPr>
            <a:xfrm>
              <a:off x="410487" y="5464422"/>
              <a:ext cx="3547442" cy="523220"/>
            </a:xfrm>
            <a:prstGeom prst="rect">
              <a:avLst/>
            </a:prstGeom>
          </p:spPr>
          <p:txBody>
            <a:bodyPr wrap="square">
              <a:spAutoFit/>
            </a:bodyPr>
            <a:lstStyle/>
            <a:p>
              <a:pPr fontAlgn="base"/>
              <a:r>
                <a:rPr lang="it-IT" b="1" dirty="0">
                  <a:solidFill>
                    <a:srgbClr val="C00000"/>
                  </a:solidFill>
                  <a:latin typeface="Barlow"/>
                </a:rPr>
                <a:t>Progetti finanziati </a:t>
              </a:r>
              <a:r>
                <a:rPr lang="it-IT" sz="2800" b="1" dirty="0">
                  <a:solidFill>
                    <a:srgbClr val="0070C0"/>
                  </a:solidFill>
                  <a:latin typeface="Barlow"/>
                </a:rPr>
                <a:t>236 </a:t>
              </a:r>
            </a:p>
          </p:txBody>
        </p:sp>
      </p:grpSp>
    </p:spTree>
    <p:extLst>
      <p:ext uri="{BB962C8B-B14F-4D97-AF65-F5344CB8AC3E}">
        <p14:creationId xmlns:p14="http://schemas.microsoft.com/office/powerpoint/2010/main" val="339754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a:extLst>
              <a:ext uri="{FF2B5EF4-FFF2-40B4-BE49-F238E27FC236}">
                <a16:creationId xmlns:a16="http://schemas.microsoft.com/office/drawing/2014/main" id="{60D7CDF9-AD61-DE5F-E592-E9151061929F}"/>
              </a:ext>
            </a:extLst>
          </p:cNvPr>
          <p:cNvSpPr>
            <a:spLocks noGrp="1"/>
          </p:cNvSpPr>
          <p:nvPr>
            <p:ph idx="14"/>
          </p:nvPr>
        </p:nvSpPr>
        <p:spPr>
          <a:xfrm>
            <a:off x="224935" y="1866123"/>
            <a:ext cx="10963018" cy="3789922"/>
          </a:xfrm>
        </p:spPr>
        <p:txBody>
          <a:bodyPr/>
          <a:lstStyle/>
          <a:p>
            <a:endParaRPr lang="it-IT" b="1" spc="-150" dirty="0">
              <a:latin typeface="Barlow SemiBold" pitchFamily="2" charset="77"/>
            </a:endParaRPr>
          </a:p>
          <a:p>
            <a:endParaRPr lang="it-IT" b="1" dirty="0"/>
          </a:p>
        </p:txBody>
      </p:sp>
      <p:sp>
        <p:nvSpPr>
          <p:cNvPr id="7" name="Titolo 6">
            <a:extLst>
              <a:ext uri="{FF2B5EF4-FFF2-40B4-BE49-F238E27FC236}">
                <a16:creationId xmlns:a16="http://schemas.microsoft.com/office/drawing/2014/main" id="{BFF6C535-FE57-EF06-73F0-FA3B0749F7BF}"/>
              </a:ext>
            </a:extLst>
          </p:cNvPr>
          <p:cNvSpPr>
            <a:spLocks noGrp="1"/>
          </p:cNvSpPr>
          <p:nvPr>
            <p:ph type="title"/>
          </p:nvPr>
        </p:nvSpPr>
        <p:spPr>
          <a:xfrm>
            <a:off x="483555" y="1326529"/>
            <a:ext cx="11275368" cy="432000"/>
          </a:xfrm>
        </p:spPr>
        <p:txBody>
          <a:bodyPr/>
          <a:lstStyle/>
          <a:p>
            <a:r>
              <a:rPr lang="it-IT" dirty="0"/>
              <a:t>Principali iniziative di Trasferimento Tecnologico</a:t>
            </a:r>
          </a:p>
        </p:txBody>
      </p:sp>
      <p:sp>
        <p:nvSpPr>
          <p:cNvPr id="5" name="Segnaposto contenuto 8">
            <a:extLst>
              <a:ext uri="{FF2B5EF4-FFF2-40B4-BE49-F238E27FC236}">
                <a16:creationId xmlns:a16="http://schemas.microsoft.com/office/drawing/2014/main" id="{6EB6CBB6-1960-9640-BA88-E8FBB18173F3}"/>
              </a:ext>
            </a:extLst>
          </p:cNvPr>
          <p:cNvSpPr txBox="1">
            <a:spLocks/>
          </p:cNvSpPr>
          <p:nvPr/>
        </p:nvSpPr>
        <p:spPr>
          <a:xfrm>
            <a:off x="3245939" y="1894210"/>
            <a:ext cx="2489844" cy="378992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Tx/>
              <a:buNone/>
              <a:defRPr sz="1800" b="0" i="0" kern="1200">
                <a:solidFill>
                  <a:srgbClr val="4D4D4C"/>
                </a:solidFill>
                <a:latin typeface="Barlow" pitchFamily="2" charset="77"/>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endParaRPr lang="it-IT" b="1" dirty="0"/>
          </a:p>
        </p:txBody>
      </p:sp>
      <p:sp>
        <p:nvSpPr>
          <p:cNvPr id="8" name="Segnaposto contenuto 8">
            <a:extLst>
              <a:ext uri="{FF2B5EF4-FFF2-40B4-BE49-F238E27FC236}">
                <a16:creationId xmlns:a16="http://schemas.microsoft.com/office/drawing/2014/main" id="{49DCCD1D-556D-4DB8-AE3A-16E31B7715FA}"/>
              </a:ext>
            </a:extLst>
          </p:cNvPr>
          <p:cNvSpPr txBox="1">
            <a:spLocks/>
          </p:cNvSpPr>
          <p:nvPr/>
        </p:nvSpPr>
        <p:spPr>
          <a:xfrm>
            <a:off x="9243343" y="1894210"/>
            <a:ext cx="2588440" cy="4336208"/>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Tx/>
              <a:buNone/>
              <a:defRPr sz="1800" b="0" i="0" kern="1200">
                <a:solidFill>
                  <a:srgbClr val="4D4D4C"/>
                </a:solidFill>
                <a:latin typeface="Barlow" pitchFamily="2" charset="77"/>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buClr>
                <a:srgbClr val="000000"/>
              </a:buClr>
              <a:buSzPts val="2000"/>
            </a:pPr>
            <a:br>
              <a:rPr lang="it-IT" dirty="0"/>
            </a:br>
            <a:endParaRPr lang="it-IT" b="1" dirty="0"/>
          </a:p>
        </p:txBody>
      </p:sp>
      <p:pic>
        <p:nvPicPr>
          <p:cNvPr id="3" name="Elemento grafico 2">
            <a:extLst>
              <a:ext uri="{FF2B5EF4-FFF2-40B4-BE49-F238E27FC236}">
                <a16:creationId xmlns:a16="http://schemas.microsoft.com/office/drawing/2014/main" id="{C55841AB-3DEA-4C20-A9A4-FBF615B074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83616" y="1535564"/>
            <a:ext cx="2857500" cy="2857500"/>
          </a:xfrm>
          <a:prstGeom prst="rect">
            <a:avLst/>
          </a:prstGeom>
        </p:spPr>
      </p:pic>
      <p:pic>
        <p:nvPicPr>
          <p:cNvPr id="10" name="Immagine 9">
            <a:extLst>
              <a:ext uri="{FF2B5EF4-FFF2-40B4-BE49-F238E27FC236}">
                <a16:creationId xmlns:a16="http://schemas.microsoft.com/office/drawing/2014/main" id="{CE3CE14C-4AAE-4253-AB1D-D4FA498B34D0}"/>
              </a:ext>
            </a:extLst>
          </p:cNvPr>
          <p:cNvPicPr>
            <a:picLocks noChangeAspect="1"/>
          </p:cNvPicPr>
          <p:nvPr/>
        </p:nvPicPr>
        <p:blipFill>
          <a:blip r:embed="rId5"/>
          <a:stretch>
            <a:fillRect/>
          </a:stretch>
        </p:blipFill>
        <p:spPr>
          <a:xfrm>
            <a:off x="8756787" y="4531726"/>
            <a:ext cx="2537613" cy="1548000"/>
          </a:xfrm>
          <a:prstGeom prst="rect">
            <a:avLst/>
          </a:prstGeom>
        </p:spPr>
      </p:pic>
      <p:pic>
        <p:nvPicPr>
          <p:cNvPr id="11" name="Elemento grafico 10">
            <a:extLst>
              <a:ext uri="{FF2B5EF4-FFF2-40B4-BE49-F238E27FC236}">
                <a16:creationId xmlns:a16="http://schemas.microsoft.com/office/drawing/2014/main" id="{80A7D0A6-3655-427F-9840-671CDC67AF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61618" y="4756242"/>
            <a:ext cx="2520000" cy="1131429"/>
          </a:xfrm>
          <a:prstGeom prst="rect">
            <a:avLst/>
          </a:prstGeom>
        </p:spPr>
      </p:pic>
      <p:pic>
        <p:nvPicPr>
          <p:cNvPr id="12" name="Immagine 11">
            <a:extLst>
              <a:ext uri="{FF2B5EF4-FFF2-40B4-BE49-F238E27FC236}">
                <a16:creationId xmlns:a16="http://schemas.microsoft.com/office/drawing/2014/main" id="{84D7D14B-C646-4656-B993-383AD43DEFF2}"/>
              </a:ext>
            </a:extLst>
          </p:cNvPr>
          <p:cNvPicPr>
            <a:picLocks noChangeAspect="1"/>
          </p:cNvPicPr>
          <p:nvPr/>
        </p:nvPicPr>
        <p:blipFill rotWithShape="1">
          <a:blip r:embed="rId8"/>
          <a:srcRect l="9507" t="24000" r="5420"/>
          <a:stretch/>
        </p:blipFill>
        <p:spPr>
          <a:xfrm>
            <a:off x="1556087" y="4545353"/>
            <a:ext cx="1928933" cy="1980000"/>
          </a:xfrm>
          <a:prstGeom prst="rect">
            <a:avLst/>
          </a:prstGeom>
        </p:spPr>
      </p:pic>
      <p:sp>
        <p:nvSpPr>
          <p:cNvPr id="13" name="CasellaDiTesto 12">
            <a:extLst>
              <a:ext uri="{FF2B5EF4-FFF2-40B4-BE49-F238E27FC236}">
                <a16:creationId xmlns:a16="http://schemas.microsoft.com/office/drawing/2014/main" id="{42C8CB50-595D-4423-9E62-57F4CEA0F2CD}"/>
              </a:ext>
            </a:extLst>
          </p:cNvPr>
          <p:cNvSpPr txBox="1"/>
          <p:nvPr/>
        </p:nvSpPr>
        <p:spPr>
          <a:xfrm>
            <a:off x="475053" y="4062314"/>
            <a:ext cx="3720428" cy="461665"/>
          </a:xfrm>
          <a:prstGeom prst="rect">
            <a:avLst/>
          </a:prstGeom>
          <a:noFill/>
        </p:spPr>
        <p:txBody>
          <a:bodyPr wrap="square" rtlCol="0">
            <a:spAutoFit/>
          </a:bodyPr>
          <a:lstStyle/>
          <a:p>
            <a:r>
              <a:rPr lang="it-IT" sz="2400" b="1" dirty="0">
                <a:solidFill>
                  <a:srgbClr val="C00000"/>
                </a:solidFill>
                <a:latin typeface="Calibri" panose="020F0502020204030204" pitchFamily="34" charset="0"/>
                <a:cs typeface="Calibri" panose="020F0502020204030204" pitchFamily="34" charset="0"/>
                <a:sym typeface="Arial"/>
              </a:rPr>
              <a:t>Life Science TTO Network</a:t>
            </a:r>
            <a:endParaRPr lang="it-IT" sz="2400" dirty="0">
              <a:latin typeface="Calibri" panose="020F0502020204030204" pitchFamily="34" charset="0"/>
              <a:cs typeface="Calibri" panose="020F0502020204030204" pitchFamily="34" charset="0"/>
            </a:endParaRPr>
          </a:p>
        </p:txBody>
      </p:sp>
      <p:sp>
        <p:nvSpPr>
          <p:cNvPr id="15" name="Rettangolo 14">
            <a:extLst>
              <a:ext uri="{FF2B5EF4-FFF2-40B4-BE49-F238E27FC236}">
                <a16:creationId xmlns:a16="http://schemas.microsoft.com/office/drawing/2014/main" id="{217A9FA6-CC74-40AA-BAC7-B51014AF075B}"/>
              </a:ext>
            </a:extLst>
          </p:cNvPr>
          <p:cNvSpPr/>
          <p:nvPr/>
        </p:nvSpPr>
        <p:spPr>
          <a:xfrm>
            <a:off x="529663" y="2124222"/>
            <a:ext cx="3720429" cy="1200329"/>
          </a:xfrm>
          <a:prstGeom prst="rect">
            <a:avLst/>
          </a:prstGeom>
          <a:noFill/>
        </p:spPr>
        <p:txBody>
          <a:bodyPr wrap="square" lIns="91440" tIns="45720" rIns="91440" bIns="45720">
            <a:spAutoFit/>
          </a:bodyPr>
          <a:lstStyle/>
          <a:p>
            <a:r>
              <a:rPr lang="it-IT" sz="3200" spc="-100" dirty="0">
                <a:ln w="0"/>
                <a:solidFill>
                  <a:schemeClr val="accent1"/>
                </a:solidFill>
                <a:effectLst>
                  <a:outerShdw blurRad="50800" dist="38100" dir="2700000" algn="tl" rotWithShape="0">
                    <a:prstClr val="black">
                      <a:alpha val="40000"/>
                    </a:prstClr>
                  </a:outerShdw>
                </a:effectLst>
                <a:latin typeface="Calibri" panose="020F0502020204030204" pitchFamily="34" charset="0"/>
                <a:ea typeface="Meiryo" panose="020B0604030504040204" pitchFamily="34" charset="-128"/>
                <a:cs typeface="Calibri" panose="020F0502020204030204" pitchFamily="34" charset="0"/>
              </a:rPr>
              <a:t>Bando di Ateneo </a:t>
            </a:r>
          </a:p>
          <a:p>
            <a:r>
              <a:rPr lang="it-IT" sz="4000" spc="-100" dirty="0">
                <a:ln w="0"/>
                <a:solidFill>
                  <a:schemeClr val="accent1"/>
                </a:solidFill>
                <a:effectLst>
                  <a:outerShdw blurRad="50800" dist="38100" dir="2700000" algn="tl" rotWithShape="0">
                    <a:prstClr val="black">
                      <a:alpha val="40000"/>
                    </a:prstClr>
                  </a:outerShdw>
                </a:effectLst>
                <a:latin typeface="Calibri" panose="020F0502020204030204" pitchFamily="34" charset="0"/>
                <a:ea typeface="Meiryo" panose="020B0604030504040204" pitchFamily="34" charset="-128"/>
                <a:cs typeface="Calibri" panose="020F0502020204030204" pitchFamily="34" charset="0"/>
              </a:rPr>
              <a:t>Joint Research</a:t>
            </a:r>
          </a:p>
        </p:txBody>
      </p:sp>
      <p:pic>
        <p:nvPicPr>
          <p:cNvPr id="19" name="Immagine 18">
            <a:extLst>
              <a:ext uri="{FF2B5EF4-FFF2-40B4-BE49-F238E27FC236}">
                <a16:creationId xmlns:a16="http://schemas.microsoft.com/office/drawing/2014/main" id="{23525A15-E203-4167-9A3E-0DD0148C3DE6}"/>
              </a:ext>
            </a:extLst>
          </p:cNvPr>
          <p:cNvPicPr>
            <a:picLocks noChangeAspect="1"/>
          </p:cNvPicPr>
          <p:nvPr/>
        </p:nvPicPr>
        <p:blipFill>
          <a:blip r:embed="rId9"/>
          <a:stretch>
            <a:fillRect/>
          </a:stretch>
        </p:blipFill>
        <p:spPr>
          <a:xfrm>
            <a:off x="4997677" y="1974314"/>
            <a:ext cx="1980000" cy="1980000"/>
          </a:xfrm>
          <a:prstGeom prst="rect">
            <a:avLst/>
          </a:prstGeom>
        </p:spPr>
      </p:pic>
    </p:spTree>
    <p:extLst>
      <p:ext uri="{BB962C8B-B14F-4D97-AF65-F5344CB8AC3E}">
        <p14:creationId xmlns:p14="http://schemas.microsoft.com/office/powerpoint/2010/main" val="10246325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9542A9EA-3687-4695-BDB5-069A6BF9D760}"/>
              </a:ext>
            </a:extLst>
          </p:cNvPr>
          <p:cNvSpPr>
            <a:spLocks noGrp="1"/>
          </p:cNvSpPr>
          <p:nvPr>
            <p:ph type="title"/>
          </p:nvPr>
        </p:nvSpPr>
        <p:spPr>
          <a:xfrm>
            <a:off x="232947" y="1328433"/>
            <a:ext cx="11275368" cy="432000"/>
          </a:xfrm>
        </p:spPr>
        <p:txBody>
          <a:bodyPr/>
          <a:lstStyle/>
          <a:p>
            <a:r>
              <a:rPr lang="it-IT" sz="2800" dirty="0"/>
              <a:t>Piani di sviluppo 2023-2027 - Dipartimenti di Eccellenza</a:t>
            </a:r>
          </a:p>
        </p:txBody>
      </p:sp>
      <p:pic>
        <p:nvPicPr>
          <p:cNvPr id="5" name="Immagine 4" descr="Immagine che contiene testo&#10;&#10;Descrizione generata automaticamente">
            <a:extLst>
              <a:ext uri="{FF2B5EF4-FFF2-40B4-BE49-F238E27FC236}">
                <a16:creationId xmlns:a16="http://schemas.microsoft.com/office/drawing/2014/main" id="{B5B485BF-616F-4209-9448-DDD41B071607}"/>
              </a:ext>
            </a:extLst>
          </p:cNvPr>
          <p:cNvPicPr>
            <a:picLocks noChangeAspect="1"/>
          </p:cNvPicPr>
          <p:nvPr/>
        </p:nvPicPr>
        <p:blipFill>
          <a:blip r:embed="rId2"/>
          <a:stretch>
            <a:fillRect/>
          </a:stretch>
        </p:blipFill>
        <p:spPr>
          <a:xfrm>
            <a:off x="8167108" y="353296"/>
            <a:ext cx="1309401" cy="922523"/>
          </a:xfrm>
          <a:prstGeom prst="rect">
            <a:avLst/>
          </a:prstGeom>
        </p:spPr>
      </p:pic>
      <p:sp>
        <p:nvSpPr>
          <p:cNvPr id="7" name="CasellaDiTesto 6">
            <a:extLst>
              <a:ext uri="{FF2B5EF4-FFF2-40B4-BE49-F238E27FC236}">
                <a16:creationId xmlns:a16="http://schemas.microsoft.com/office/drawing/2014/main" id="{572B57D0-7BB8-4083-AD81-7DD8B59217D0}"/>
              </a:ext>
            </a:extLst>
          </p:cNvPr>
          <p:cNvSpPr txBox="1"/>
          <p:nvPr/>
        </p:nvSpPr>
        <p:spPr>
          <a:xfrm>
            <a:off x="149819" y="1851271"/>
            <a:ext cx="11949817" cy="646331"/>
          </a:xfrm>
          <a:prstGeom prst="rect">
            <a:avLst/>
          </a:prstGeom>
          <a:gradFill>
            <a:gsLst>
              <a:gs pos="100000">
                <a:srgbClr val="207500"/>
              </a:gs>
              <a:gs pos="77000">
                <a:schemeClr val="accent1">
                  <a:lumMod val="5000"/>
                  <a:lumOff val="95000"/>
                </a:schemeClr>
              </a:gs>
              <a:gs pos="100000">
                <a:srgbClr val="840048"/>
              </a:gs>
              <a:gs pos="100000">
                <a:srgbClr val="840048"/>
              </a:gs>
              <a:gs pos="100000">
                <a:srgbClr val="840048"/>
              </a:gs>
            </a:gsLst>
            <a:lin ang="5400000" scaled="1"/>
          </a:gradFill>
        </p:spPr>
        <p:txBody>
          <a:bodyPr wrap="square" rtlCol="0">
            <a:spAutoFit/>
          </a:bodyPr>
          <a:lstStyle/>
          <a:p>
            <a:r>
              <a:rPr lang="it-IT" b="1" dirty="0">
                <a:solidFill>
                  <a:srgbClr val="C00000"/>
                </a:solidFill>
                <a:highlight>
                  <a:srgbClr val="FFFF00"/>
                </a:highlight>
                <a:latin typeface="Barlow"/>
              </a:rPr>
              <a:t>BIOTECNOLOGIE</a:t>
            </a:r>
          </a:p>
          <a:p>
            <a:r>
              <a:rPr lang="it-IT" sz="1800" b="1" dirty="0">
                <a:latin typeface="Barlow"/>
              </a:rPr>
              <a:t>Biotecnologie innovative per una produzione agro-alimentare sostenibile, competitiva e resiliente</a:t>
            </a:r>
            <a:endParaRPr lang="it-IT" b="1" dirty="0">
              <a:latin typeface="Barlow"/>
            </a:endParaRPr>
          </a:p>
        </p:txBody>
      </p:sp>
      <p:sp>
        <p:nvSpPr>
          <p:cNvPr id="8" name="CasellaDiTesto 7">
            <a:extLst>
              <a:ext uri="{FF2B5EF4-FFF2-40B4-BE49-F238E27FC236}">
                <a16:creationId xmlns:a16="http://schemas.microsoft.com/office/drawing/2014/main" id="{9EF76231-EE3D-407E-B010-DB543E93D341}"/>
              </a:ext>
            </a:extLst>
          </p:cNvPr>
          <p:cNvSpPr txBox="1"/>
          <p:nvPr/>
        </p:nvSpPr>
        <p:spPr>
          <a:xfrm>
            <a:off x="149819" y="2530141"/>
            <a:ext cx="11949817" cy="923330"/>
          </a:xfrm>
          <a:prstGeom prst="rect">
            <a:avLst/>
          </a:prstGeom>
          <a:gradFill>
            <a:gsLst>
              <a:gs pos="100000">
                <a:srgbClr val="C64FCF"/>
              </a:gs>
              <a:gs pos="82000">
                <a:schemeClr val="accent1">
                  <a:lumMod val="5000"/>
                  <a:lumOff val="95000"/>
                </a:schemeClr>
              </a:gs>
              <a:gs pos="100000">
                <a:srgbClr val="840048"/>
              </a:gs>
              <a:gs pos="100000">
                <a:srgbClr val="840048"/>
              </a:gs>
              <a:gs pos="100000">
                <a:srgbClr val="840048"/>
              </a:gs>
            </a:gsLst>
            <a:lin ang="5400000" scaled="1"/>
          </a:gradFill>
        </p:spPr>
        <p:txBody>
          <a:bodyPr wrap="square" rtlCol="0">
            <a:spAutoFit/>
          </a:bodyPr>
          <a:lstStyle/>
          <a:p>
            <a:r>
              <a:rPr lang="it-IT" b="1" dirty="0">
                <a:solidFill>
                  <a:srgbClr val="C00000"/>
                </a:solidFill>
                <a:highlight>
                  <a:srgbClr val="FFFF00"/>
                </a:highlight>
                <a:latin typeface="Barlow"/>
              </a:rPr>
              <a:t>DIAGNOSTICA E SANITA’ PUBBLICA</a:t>
            </a:r>
          </a:p>
          <a:p>
            <a:r>
              <a:rPr lang="it-IT" sz="1800" b="1" dirty="0">
                <a:latin typeface="Barlow"/>
              </a:rPr>
              <a:t>Approccio traslazionale alla medicina di precisione nella prevenzione, nella diagnostica e nel trattamento delle malattie ad alto impatto sulla salute pubblica</a:t>
            </a:r>
            <a:endParaRPr lang="it-IT" b="1" dirty="0">
              <a:latin typeface="Barlow"/>
            </a:endParaRPr>
          </a:p>
        </p:txBody>
      </p:sp>
      <p:sp>
        <p:nvSpPr>
          <p:cNvPr id="9" name="CasellaDiTesto 8">
            <a:extLst>
              <a:ext uri="{FF2B5EF4-FFF2-40B4-BE49-F238E27FC236}">
                <a16:creationId xmlns:a16="http://schemas.microsoft.com/office/drawing/2014/main" id="{43E40C60-169D-4922-B31E-804DE615F925}"/>
              </a:ext>
            </a:extLst>
          </p:cNvPr>
          <p:cNvSpPr txBox="1"/>
          <p:nvPr/>
        </p:nvSpPr>
        <p:spPr>
          <a:xfrm>
            <a:off x="149819" y="3453471"/>
            <a:ext cx="11949818" cy="646331"/>
          </a:xfrm>
          <a:prstGeom prst="rect">
            <a:avLst/>
          </a:prstGeom>
          <a:gradFill>
            <a:gsLst>
              <a:gs pos="100000">
                <a:schemeClr val="accent5"/>
              </a:gs>
              <a:gs pos="78000">
                <a:schemeClr val="accent1">
                  <a:lumMod val="5000"/>
                  <a:lumOff val="95000"/>
                </a:schemeClr>
              </a:gs>
              <a:gs pos="100000">
                <a:srgbClr val="840048"/>
              </a:gs>
              <a:gs pos="100000">
                <a:srgbClr val="840048"/>
              </a:gs>
              <a:gs pos="100000">
                <a:srgbClr val="840048"/>
              </a:gs>
            </a:gsLst>
            <a:lin ang="5400000" scaled="1"/>
          </a:gradFill>
        </p:spPr>
        <p:txBody>
          <a:bodyPr wrap="square" rtlCol="0">
            <a:spAutoFit/>
          </a:bodyPr>
          <a:lstStyle/>
          <a:p>
            <a:r>
              <a:rPr lang="it-IT" b="1" dirty="0">
                <a:solidFill>
                  <a:srgbClr val="C00000"/>
                </a:solidFill>
                <a:highlight>
                  <a:srgbClr val="FFFF00"/>
                </a:highlight>
                <a:latin typeface="Barlow"/>
              </a:rPr>
              <a:t>LINGUE E LETTERATURE STRANIERE</a:t>
            </a:r>
          </a:p>
          <a:p>
            <a:r>
              <a:rPr lang="it-IT" sz="1800" b="1" dirty="0">
                <a:latin typeface="Barlow"/>
              </a:rPr>
              <a:t>Inclusive Humanities. Prospettive di sviluppo nella ricerca e nella didattica delle lingue e letterature straniere</a:t>
            </a:r>
            <a:endParaRPr lang="it-IT" b="1" dirty="0">
              <a:latin typeface="Barlow"/>
            </a:endParaRPr>
          </a:p>
        </p:txBody>
      </p:sp>
      <p:sp>
        <p:nvSpPr>
          <p:cNvPr id="10" name="CasellaDiTesto 9">
            <a:extLst>
              <a:ext uri="{FF2B5EF4-FFF2-40B4-BE49-F238E27FC236}">
                <a16:creationId xmlns:a16="http://schemas.microsoft.com/office/drawing/2014/main" id="{48FEDA17-87FD-4D7C-9A15-1CB88B141EFE}"/>
              </a:ext>
            </a:extLst>
          </p:cNvPr>
          <p:cNvSpPr txBox="1"/>
          <p:nvPr/>
        </p:nvSpPr>
        <p:spPr>
          <a:xfrm>
            <a:off x="149819" y="4152416"/>
            <a:ext cx="11949818" cy="646331"/>
          </a:xfrm>
          <a:prstGeom prst="rect">
            <a:avLst/>
          </a:prstGeom>
          <a:gradFill>
            <a:gsLst>
              <a:gs pos="100000">
                <a:schemeClr val="accent2">
                  <a:lumMod val="20000"/>
                  <a:lumOff val="80000"/>
                </a:schemeClr>
              </a:gs>
              <a:gs pos="76000">
                <a:schemeClr val="accent1">
                  <a:lumMod val="5000"/>
                  <a:lumOff val="95000"/>
                </a:schemeClr>
              </a:gs>
              <a:gs pos="100000">
                <a:srgbClr val="840048"/>
              </a:gs>
              <a:gs pos="100000">
                <a:srgbClr val="840048"/>
              </a:gs>
              <a:gs pos="100000">
                <a:srgbClr val="840048"/>
              </a:gs>
            </a:gsLst>
            <a:lin ang="5400000" scaled="1"/>
          </a:gradFill>
        </p:spPr>
        <p:txBody>
          <a:bodyPr wrap="square" rtlCol="0">
            <a:spAutoFit/>
          </a:bodyPr>
          <a:lstStyle/>
          <a:p>
            <a:r>
              <a:rPr lang="it-IT" b="1" dirty="0">
                <a:solidFill>
                  <a:srgbClr val="C00000"/>
                </a:solidFill>
                <a:highlight>
                  <a:srgbClr val="FFFF00"/>
                </a:highlight>
                <a:latin typeface="Barlow"/>
              </a:rPr>
              <a:t>NEUROSCIENZE, BIOMEDICINA E MOVIMENTO</a:t>
            </a:r>
          </a:p>
          <a:p>
            <a:r>
              <a:rPr lang="it-IT" sz="1800" b="1" dirty="0">
                <a:latin typeface="Barlow"/>
              </a:rPr>
              <a:t>Plasticità e degenerazione cellulare dalle molecole agli individui: meccanismi, ambiente e terapia </a:t>
            </a:r>
            <a:endParaRPr lang="it-IT" b="1" dirty="0">
              <a:latin typeface="Barlow"/>
            </a:endParaRPr>
          </a:p>
        </p:txBody>
      </p:sp>
      <p:sp>
        <p:nvSpPr>
          <p:cNvPr id="11" name="CasellaDiTesto 10">
            <a:extLst>
              <a:ext uri="{FF2B5EF4-FFF2-40B4-BE49-F238E27FC236}">
                <a16:creationId xmlns:a16="http://schemas.microsoft.com/office/drawing/2014/main" id="{7F0F6E80-0EE7-4FAB-B512-77684865F207}"/>
              </a:ext>
            </a:extLst>
          </p:cNvPr>
          <p:cNvSpPr txBox="1"/>
          <p:nvPr/>
        </p:nvSpPr>
        <p:spPr>
          <a:xfrm>
            <a:off x="140582" y="4811211"/>
            <a:ext cx="11949818" cy="923330"/>
          </a:xfrm>
          <a:prstGeom prst="rect">
            <a:avLst/>
          </a:prstGeom>
          <a:gradFill>
            <a:gsLst>
              <a:gs pos="100000">
                <a:schemeClr val="accent1">
                  <a:lumMod val="40000"/>
                  <a:lumOff val="60000"/>
                </a:schemeClr>
              </a:gs>
              <a:gs pos="39000">
                <a:schemeClr val="accent1">
                  <a:lumMod val="5000"/>
                  <a:lumOff val="95000"/>
                </a:schemeClr>
              </a:gs>
              <a:gs pos="100000">
                <a:srgbClr val="840048"/>
              </a:gs>
              <a:gs pos="100000">
                <a:srgbClr val="840048"/>
              </a:gs>
              <a:gs pos="100000">
                <a:srgbClr val="840048"/>
              </a:gs>
            </a:gsLst>
            <a:lin ang="5400000" scaled="1"/>
          </a:gradFill>
        </p:spPr>
        <p:txBody>
          <a:bodyPr wrap="square" rtlCol="0">
            <a:spAutoFit/>
          </a:bodyPr>
          <a:lstStyle/>
          <a:p>
            <a:r>
              <a:rPr lang="it-IT" b="1" dirty="0">
                <a:solidFill>
                  <a:srgbClr val="C00000"/>
                </a:solidFill>
                <a:highlight>
                  <a:srgbClr val="FFFF00"/>
                </a:highlight>
                <a:latin typeface="Barlow"/>
              </a:rPr>
              <a:t>SCIENZE CHIRURGICHE ODONTOSTOMATOLOGICHE E MATERNO-INFANTILI</a:t>
            </a:r>
          </a:p>
          <a:p>
            <a:r>
              <a:rPr lang="it-IT" b="1" i="1" dirty="0">
                <a:latin typeface="Barlow"/>
              </a:rPr>
              <a:t>Health Innovation </a:t>
            </a:r>
            <a:r>
              <a:rPr lang="it-IT" b="1" i="1" dirty="0" err="1">
                <a:latin typeface="Barlow"/>
              </a:rPr>
              <a:t>Factory</a:t>
            </a:r>
            <a:r>
              <a:rPr lang="it-IT" b="1" i="1" dirty="0">
                <a:latin typeface="Barlow"/>
              </a:rPr>
              <a:t>: acceleratore di progetti in Medicina Traslazionale, Medicina Rigenerativa e Chirurgia </a:t>
            </a:r>
            <a:r>
              <a:rPr lang="it-IT" b="1" dirty="0"/>
              <a:t>Robotica/Intelligenza Artificiale</a:t>
            </a:r>
            <a:r>
              <a:rPr lang="it-IT" dirty="0"/>
              <a:t> </a:t>
            </a:r>
          </a:p>
        </p:txBody>
      </p:sp>
      <p:sp>
        <p:nvSpPr>
          <p:cNvPr id="12" name="CasellaDiTesto 11">
            <a:extLst>
              <a:ext uri="{FF2B5EF4-FFF2-40B4-BE49-F238E27FC236}">
                <a16:creationId xmlns:a16="http://schemas.microsoft.com/office/drawing/2014/main" id="{9456C1A1-74B7-4E57-B210-9FA0CA098246}"/>
              </a:ext>
            </a:extLst>
          </p:cNvPr>
          <p:cNvSpPr txBox="1"/>
          <p:nvPr/>
        </p:nvSpPr>
        <p:spPr>
          <a:xfrm>
            <a:off x="131345" y="5742413"/>
            <a:ext cx="11968292" cy="646331"/>
          </a:xfrm>
          <a:prstGeom prst="rect">
            <a:avLst/>
          </a:prstGeom>
          <a:gradFill>
            <a:gsLst>
              <a:gs pos="100000">
                <a:schemeClr val="accent6">
                  <a:lumMod val="40000"/>
                  <a:lumOff val="60000"/>
                </a:schemeClr>
              </a:gs>
              <a:gs pos="77000">
                <a:schemeClr val="accent1">
                  <a:lumMod val="5000"/>
                  <a:lumOff val="95000"/>
                </a:schemeClr>
              </a:gs>
              <a:gs pos="100000">
                <a:srgbClr val="840048"/>
              </a:gs>
              <a:gs pos="100000">
                <a:srgbClr val="840048"/>
              </a:gs>
              <a:gs pos="100000">
                <a:srgbClr val="840048"/>
              </a:gs>
            </a:gsLst>
            <a:lin ang="5400000" scaled="1"/>
          </a:gradFill>
        </p:spPr>
        <p:txBody>
          <a:bodyPr wrap="square" rtlCol="0">
            <a:spAutoFit/>
          </a:bodyPr>
          <a:lstStyle/>
          <a:p>
            <a:r>
              <a:rPr lang="it-IT" b="1" dirty="0">
                <a:solidFill>
                  <a:srgbClr val="C00000"/>
                </a:solidFill>
                <a:highlight>
                  <a:srgbClr val="FFFF00"/>
                </a:highlight>
                <a:latin typeface="Barlow"/>
              </a:rPr>
              <a:t>SCIENZE ECONOMICHE</a:t>
            </a:r>
          </a:p>
          <a:p>
            <a:r>
              <a:rPr lang="it-IT" sz="1800" b="1" dirty="0">
                <a:latin typeface="Barlow"/>
              </a:rPr>
              <a:t>Investire per il futuro: teoria economica, analisi empirica e strategie pubbliche per la salute e il benessere</a:t>
            </a:r>
            <a:endParaRPr lang="it-IT" b="1" dirty="0">
              <a:latin typeface="Barlow"/>
            </a:endParaRPr>
          </a:p>
        </p:txBody>
      </p:sp>
    </p:spTree>
    <p:extLst>
      <p:ext uri="{BB962C8B-B14F-4D97-AF65-F5344CB8AC3E}">
        <p14:creationId xmlns:p14="http://schemas.microsoft.com/office/powerpoint/2010/main" val="225873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ACA3352B-3D5E-4986-BBA9-B48591A67726}"/>
              </a:ext>
            </a:extLst>
          </p:cNvPr>
          <p:cNvSpPr>
            <a:spLocks noGrp="1"/>
          </p:cNvSpPr>
          <p:nvPr>
            <p:ph type="title"/>
          </p:nvPr>
        </p:nvSpPr>
        <p:spPr>
          <a:xfrm>
            <a:off x="260059" y="1493476"/>
            <a:ext cx="11648573" cy="432000"/>
          </a:xfrm>
        </p:spPr>
        <p:txBody>
          <a:bodyPr/>
          <a:lstStyle/>
          <a:p>
            <a:r>
              <a:rPr lang="it-IT" dirty="0"/>
              <a:t>Il Piano Nazionale di Ripresa e Resilienza	- le opportunità colte da UNIVR			</a:t>
            </a:r>
          </a:p>
        </p:txBody>
      </p:sp>
      <p:sp>
        <p:nvSpPr>
          <p:cNvPr id="5" name="Segnaposto contenuto 1">
            <a:extLst>
              <a:ext uri="{FF2B5EF4-FFF2-40B4-BE49-F238E27FC236}">
                <a16:creationId xmlns:a16="http://schemas.microsoft.com/office/drawing/2014/main" id="{FF073376-C1DA-4D43-A334-F5CE38180C75}"/>
              </a:ext>
            </a:extLst>
          </p:cNvPr>
          <p:cNvSpPr txBox="1">
            <a:spLocks/>
          </p:cNvSpPr>
          <p:nvPr/>
        </p:nvSpPr>
        <p:spPr>
          <a:xfrm>
            <a:off x="633264" y="3739336"/>
            <a:ext cx="4737589" cy="131149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Tx/>
              <a:buNone/>
              <a:defRPr sz="1800" b="0" i="0" kern="1200">
                <a:solidFill>
                  <a:srgbClr val="4D4D4C"/>
                </a:solidFill>
                <a:latin typeface="Barlow" pitchFamily="2" charset="77"/>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it-IT" dirty="0"/>
          </a:p>
        </p:txBody>
      </p:sp>
      <p:grpSp>
        <p:nvGrpSpPr>
          <p:cNvPr id="6" name="Gruppo 5">
            <a:extLst>
              <a:ext uri="{FF2B5EF4-FFF2-40B4-BE49-F238E27FC236}">
                <a16:creationId xmlns:a16="http://schemas.microsoft.com/office/drawing/2014/main" id="{6FAF9EC9-1613-4BDF-8845-EFFFC9EDA83F}"/>
              </a:ext>
            </a:extLst>
          </p:cNvPr>
          <p:cNvGrpSpPr/>
          <p:nvPr/>
        </p:nvGrpSpPr>
        <p:grpSpPr>
          <a:xfrm>
            <a:off x="0" y="2604278"/>
            <a:ext cx="3909604" cy="1624857"/>
            <a:chOff x="1992702" y="1603107"/>
            <a:chExt cx="3909604" cy="1624857"/>
          </a:xfrm>
        </p:grpSpPr>
        <p:sp>
          <p:nvSpPr>
            <p:cNvPr id="8" name="Rettangolo 7">
              <a:extLst>
                <a:ext uri="{FF2B5EF4-FFF2-40B4-BE49-F238E27FC236}">
                  <a16:creationId xmlns:a16="http://schemas.microsoft.com/office/drawing/2014/main" id="{7EC51B7A-8EAD-41A3-928A-69AA204C5904}"/>
                </a:ext>
              </a:extLst>
            </p:cNvPr>
            <p:cNvSpPr/>
            <p:nvPr/>
          </p:nvSpPr>
          <p:spPr>
            <a:xfrm>
              <a:off x="2085610" y="2427745"/>
              <a:ext cx="3816696" cy="800219"/>
            </a:xfrm>
            <a:prstGeom prst="rect">
              <a:avLst/>
            </a:prstGeom>
          </p:spPr>
          <p:txBody>
            <a:bodyPr wrap="square">
              <a:spAutoFit/>
            </a:bodyPr>
            <a:lstStyle/>
            <a:p>
              <a:pPr algn="ctr" fontAlgn="base"/>
              <a:r>
                <a:rPr lang="it-IT" b="1" dirty="0">
                  <a:solidFill>
                    <a:srgbClr val="C00000"/>
                  </a:solidFill>
                  <a:latin typeface="Barlow"/>
                </a:rPr>
                <a:t>Totale contributi ottenuti</a:t>
              </a:r>
            </a:p>
            <a:p>
              <a:pPr algn="ctr" fontAlgn="base"/>
              <a:r>
                <a:rPr lang="it-IT" sz="2800" b="1" dirty="0">
                  <a:solidFill>
                    <a:srgbClr val="0070C0"/>
                  </a:solidFill>
                  <a:highlight>
                    <a:srgbClr val="FFFF00"/>
                  </a:highlight>
                  <a:latin typeface="Barlow"/>
                </a:rPr>
                <a:t>€ 28.246.850</a:t>
              </a:r>
              <a:endParaRPr lang="en-GB" dirty="0">
                <a:solidFill>
                  <a:srgbClr val="0070C0"/>
                </a:solidFill>
                <a:highlight>
                  <a:srgbClr val="FFFF00"/>
                </a:highlight>
              </a:endParaRPr>
            </a:p>
          </p:txBody>
        </p:sp>
        <p:sp>
          <p:nvSpPr>
            <p:cNvPr id="9" name="Rettangolo 8">
              <a:extLst>
                <a:ext uri="{FF2B5EF4-FFF2-40B4-BE49-F238E27FC236}">
                  <a16:creationId xmlns:a16="http://schemas.microsoft.com/office/drawing/2014/main" id="{C8EA4AA2-7A7A-4658-8127-7F6C2F198D68}"/>
                </a:ext>
              </a:extLst>
            </p:cNvPr>
            <p:cNvSpPr/>
            <p:nvPr/>
          </p:nvSpPr>
          <p:spPr>
            <a:xfrm>
              <a:off x="1992702" y="1603107"/>
              <a:ext cx="3816696" cy="523220"/>
            </a:xfrm>
            <a:prstGeom prst="rect">
              <a:avLst/>
            </a:prstGeom>
          </p:spPr>
          <p:txBody>
            <a:bodyPr wrap="square">
              <a:spAutoFit/>
            </a:bodyPr>
            <a:lstStyle/>
            <a:p>
              <a:pPr algn="ctr" fontAlgn="base"/>
              <a:r>
                <a:rPr lang="it-IT" b="1" dirty="0">
                  <a:solidFill>
                    <a:srgbClr val="C00000"/>
                  </a:solidFill>
                  <a:latin typeface="Barlow"/>
                </a:rPr>
                <a:t>Progetti finanziati </a:t>
              </a:r>
              <a:r>
                <a:rPr lang="it-IT" sz="2800" b="1" dirty="0">
                  <a:solidFill>
                    <a:srgbClr val="0070C0"/>
                  </a:solidFill>
                  <a:highlight>
                    <a:srgbClr val="FFFF00"/>
                  </a:highlight>
                  <a:latin typeface="Barlow"/>
                </a:rPr>
                <a:t>20 </a:t>
              </a:r>
            </a:p>
          </p:txBody>
        </p:sp>
      </p:grpSp>
      <p:sp>
        <p:nvSpPr>
          <p:cNvPr id="11" name="Segnaposto testo 2"/>
          <p:cNvSpPr>
            <a:spLocks noGrp="1"/>
          </p:cNvSpPr>
          <p:nvPr>
            <p:ph type="body" sz="quarter" idx="13"/>
          </p:nvPr>
        </p:nvSpPr>
        <p:spPr>
          <a:xfrm>
            <a:off x="6411599" y="2502451"/>
            <a:ext cx="6288603" cy="252000"/>
          </a:xfrm>
        </p:spPr>
        <p:txBody>
          <a:bodyPr/>
          <a:lstStyle/>
          <a:p>
            <a:r>
              <a:rPr lang="it-IT" sz="2000" b="1" dirty="0">
                <a:solidFill>
                  <a:srgbClr val="C00000"/>
                </a:solidFill>
                <a:latin typeface="Barlow" pitchFamily="2" charset="77"/>
              </a:rPr>
              <a:t>Principali progetti PNRR di Ateneo</a:t>
            </a:r>
          </a:p>
          <a:p>
            <a:endParaRPr lang="it-IT" sz="2000" dirty="0"/>
          </a:p>
        </p:txBody>
      </p:sp>
      <p:sp>
        <p:nvSpPr>
          <p:cNvPr id="12" name="Rettangolo 11">
            <a:extLst>
              <a:ext uri="{FF2B5EF4-FFF2-40B4-BE49-F238E27FC236}">
                <a16:creationId xmlns:a16="http://schemas.microsoft.com/office/drawing/2014/main" id="{D023F23D-7C39-4CF7-BF6A-E4B274960772}"/>
              </a:ext>
            </a:extLst>
          </p:cNvPr>
          <p:cNvSpPr/>
          <p:nvPr/>
        </p:nvSpPr>
        <p:spPr>
          <a:xfrm>
            <a:off x="3805242" y="3051532"/>
            <a:ext cx="8103390" cy="3724096"/>
          </a:xfrm>
          <a:prstGeom prst="rect">
            <a:avLst/>
          </a:prstGeom>
        </p:spPr>
        <p:txBody>
          <a:bodyPr wrap="square">
            <a:spAutoFit/>
          </a:bodyPr>
          <a:lstStyle/>
          <a:p>
            <a:pPr marL="285750" indent="-285750" algn="just" fontAlgn="base">
              <a:spcAft>
                <a:spcPts val="600"/>
              </a:spcAft>
              <a:buFont typeface="Arial" panose="020B0604020202020204" pitchFamily="34" charset="0"/>
              <a:buChar char="•"/>
            </a:pPr>
            <a:r>
              <a:rPr lang="it-IT" dirty="0">
                <a:solidFill>
                  <a:srgbClr val="4D4D4C"/>
                </a:solidFill>
                <a:latin typeface="Barlow" pitchFamily="2" charset="77"/>
              </a:rPr>
              <a:t>Consorzio per </a:t>
            </a:r>
            <a:r>
              <a:rPr lang="it-IT" dirty="0">
                <a:solidFill>
                  <a:srgbClr val="C00000"/>
                </a:solidFill>
                <a:latin typeface="Barlow" pitchFamily="2" charset="77"/>
              </a:rPr>
              <a:t>l’</a:t>
            </a:r>
            <a:r>
              <a:rPr lang="it-IT" b="1" dirty="0">
                <a:solidFill>
                  <a:srgbClr val="C00000"/>
                </a:solidFill>
                <a:latin typeface="Barlow" pitchFamily="2" charset="77"/>
              </a:rPr>
              <a:t>ecosistema dell’innovazione </a:t>
            </a:r>
            <a:r>
              <a:rPr lang="it-IT" b="1" dirty="0" err="1">
                <a:solidFill>
                  <a:srgbClr val="C00000"/>
                </a:solidFill>
                <a:latin typeface="Barlow" pitchFamily="2" charset="77"/>
              </a:rPr>
              <a:t>iNEST</a:t>
            </a:r>
            <a:r>
              <a:rPr lang="it-IT" dirty="0">
                <a:solidFill>
                  <a:srgbClr val="C00000"/>
                </a:solidFill>
                <a:latin typeface="Barlow" pitchFamily="2" charset="77"/>
              </a:rPr>
              <a:t> </a:t>
            </a:r>
            <a:r>
              <a:rPr lang="it-IT" dirty="0">
                <a:solidFill>
                  <a:srgbClr val="4D4D4C"/>
                </a:solidFill>
                <a:latin typeface="Barlow" pitchFamily="2" charset="77"/>
              </a:rPr>
              <a:t>– </a:t>
            </a:r>
            <a:r>
              <a:rPr lang="it-IT" dirty="0" err="1">
                <a:solidFill>
                  <a:srgbClr val="4D4D4C"/>
                </a:solidFill>
                <a:latin typeface="Barlow" pitchFamily="2" charset="77"/>
              </a:rPr>
              <a:t>Interconnected</a:t>
            </a:r>
            <a:r>
              <a:rPr lang="it-IT" dirty="0">
                <a:solidFill>
                  <a:srgbClr val="4D4D4C"/>
                </a:solidFill>
                <a:latin typeface="Barlow" pitchFamily="2" charset="77"/>
              </a:rPr>
              <a:t> Nord-Est </a:t>
            </a:r>
            <a:r>
              <a:rPr lang="it-IT" dirty="0" err="1">
                <a:solidFill>
                  <a:srgbClr val="4D4D4C"/>
                </a:solidFill>
                <a:latin typeface="Barlow" pitchFamily="2" charset="77"/>
              </a:rPr>
              <a:t>Innovation</a:t>
            </a:r>
            <a:r>
              <a:rPr lang="it-IT" dirty="0">
                <a:solidFill>
                  <a:srgbClr val="4D4D4C"/>
                </a:solidFill>
                <a:latin typeface="Barlow" pitchFamily="2" charset="77"/>
              </a:rPr>
              <a:t> </a:t>
            </a:r>
            <a:r>
              <a:rPr lang="it-IT" dirty="0" err="1">
                <a:solidFill>
                  <a:srgbClr val="4D4D4C"/>
                </a:solidFill>
                <a:latin typeface="Barlow" pitchFamily="2" charset="77"/>
              </a:rPr>
              <a:t>Ecosystem</a:t>
            </a:r>
            <a:r>
              <a:rPr lang="it-IT" dirty="0">
                <a:solidFill>
                  <a:srgbClr val="4D4D4C"/>
                </a:solidFill>
                <a:latin typeface="Barlow" pitchFamily="2" charset="77"/>
              </a:rPr>
              <a:t> </a:t>
            </a:r>
          </a:p>
          <a:p>
            <a:pPr marL="285750" indent="-285750" algn="just" fontAlgn="base">
              <a:spcAft>
                <a:spcPts val="600"/>
              </a:spcAft>
              <a:buFont typeface="Arial" panose="020B0604020202020204" pitchFamily="34" charset="0"/>
              <a:buChar char="•"/>
            </a:pPr>
            <a:r>
              <a:rPr lang="en-US" dirty="0" err="1">
                <a:solidFill>
                  <a:srgbClr val="4D4D4C"/>
                </a:solidFill>
                <a:latin typeface="Barlow" pitchFamily="2" charset="77"/>
              </a:rPr>
              <a:t>Consorzio</a:t>
            </a:r>
            <a:r>
              <a:rPr lang="en-US" dirty="0">
                <a:solidFill>
                  <a:srgbClr val="4D4D4C"/>
                </a:solidFill>
                <a:latin typeface="Barlow" pitchFamily="2" charset="77"/>
              </a:rPr>
              <a:t> per </a:t>
            </a:r>
            <a:r>
              <a:rPr lang="en-US" dirty="0" err="1">
                <a:solidFill>
                  <a:srgbClr val="4D4D4C"/>
                </a:solidFill>
                <a:latin typeface="Barlow" pitchFamily="2" charset="77"/>
              </a:rPr>
              <a:t>il</a:t>
            </a:r>
            <a:r>
              <a:rPr lang="en-US" dirty="0">
                <a:solidFill>
                  <a:srgbClr val="4D4D4C"/>
                </a:solidFill>
                <a:latin typeface="Barlow" pitchFamily="2" charset="77"/>
              </a:rPr>
              <a:t> </a:t>
            </a:r>
            <a:r>
              <a:rPr lang="en-US" b="1" dirty="0" err="1">
                <a:solidFill>
                  <a:srgbClr val="C00000"/>
                </a:solidFill>
                <a:latin typeface="Barlow" pitchFamily="2" charset="77"/>
              </a:rPr>
              <a:t>Partenariato</a:t>
            </a:r>
            <a:r>
              <a:rPr lang="en-US" b="1" dirty="0">
                <a:solidFill>
                  <a:srgbClr val="C00000"/>
                </a:solidFill>
                <a:latin typeface="Barlow" pitchFamily="2" charset="77"/>
              </a:rPr>
              <a:t> </a:t>
            </a:r>
            <a:r>
              <a:rPr lang="en-US" b="1" dirty="0" err="1">
                <a:solidFill>
                  <a:srgbClr val="C00000"/>
                </a:solidFill>
                <a:latin typeface="Barlow" pitchFamily="2" charset="77"/>
              </a:rPr>
              <a:t>esteso</a:t>
            </a:r>
            <a:r>
              <a:rPr lang="en-US" b="1" dirty="0">
                <a:solidFill>
                  <a:srgbClr val="C00000"/>
                </a:solidFill>
                <a:latin typeface="Barlow" pitchFamily="2" charset="77"/>
              </a:rPr>
              <a:t> MNESYS </a:t>
            </a:r>
            <a:r>
              <a:rPr lang="en-US" dirty="0">
                <a:solidFill>
                  <a:srgbClr val="4D4D4C"/>
                </a:solidFill>
                <a:latin typeface="Barlow" pitchFamily="2" charset="77"/>
              </a:rPr>
              <a:t>“A multiscale integrated approach to the study of the nervous system in health and disease”</a:t>
            </a:r>
          </a:p>
          <a:p>
            <a:pPr marL="285750" indent="-285750" algn="just" fontAlgn="base">
              <a:spcAft>
                <a:spcPts val="600"/>
              </a:spcAft>
              <a:buFont typeface="Arial" panose="020B0604020202020204" pitchFamily="34" charset="0"/>
              <a:buChar char="•"/>
            </a:pPr>
            <a:r>
              <a:rPr lang="en-US" dirty="0">
                <a:solidFill>
                  <a:srgbClr val="4D4D4C"/>
                </a:solidFill>
                <a:latin typeface="Barlow" pitchFamily="2" charset="77"/>
              </a:rPr>
              <a:t>Fondazione per </a:t>
            </a:r>
            <a:r>
              <a:rPr lang="en-US" dirty="0" err="1">
                <a:solidFill>
                  <a:srgbClr val="4D4D4C"/>
                </a:solidFill>
                <a:latin typeface="Barlow" pitchFamily="2" charset="77"/>
              </a:rPr>
              <a:t>il</a:t>
            </a:r>
            <a:r>
              <a:rPr lang="en-US" dirty="0">
                <a:solidFill>
                  <a:srgbClr val="4D4D4C"/>
                </a:solidFill>
                <a:latin typeface="Barlow" pitchFamily="2" charset="77"/>
              </a:rPr>
              <a:t> </a:t>
            </a:r>
            <a:r>
              <a:rPr lang="en-US" b="1" dirty="0" err="1">
                <a:solidFill>
                  <a:srgbClr val="C00000"/>
                </a:solidFill>
                <a:latin typeface="Barlow" pitchFamily="2" charset="77"/>
              </a:rPr>
              <a:t>Partenariato</a:t>
            </a:r>
            <a:r>
              <a:rPr lang="en-US" b="1" dirty="0">
                <a:solidFill>
                  <a:srgbClr val="C00000"/>
                </a:solidFill>
                <a:latin typeface="Barlow" pitchFamily="2" charset="77"/>
              </a:rPr>
              <a:t> </a:t>
            </a:r>
            <a:r>
              <a:rPr lang="en-US" b="1" dirty="0" err="1">
                <a:solidFill>
                  <a:srgbClr val="C00000"/>
                </a:solidFill>
                <a:latin typeface="Barlow" pitchFamily="2" charset="77"/>
              </a:rPr>
              <a:t>esteso</a:t>
            </a:r>
            <a:r>
              <a:rPr lang="en-US" b="1" dirty="0">
                <a:solidFill>
                  <a:srgbClr val="C00000"/>
                </a:solidFill>
                <a:latin typeface="Barlow" pitchFamily="2" charset="77"/>
              </a:rPr>
              <a:t> HEAL ITALIA </a:t>
            </a:r>
            <a:r>
              <a:rPr lang="en-US" dirty="0">
                <a:solidFill>
                  <a:srgbClr val="4D4D4C"/>
                </a:solidFill>
                <a:latin typeface="Barlow" pitchFamily="2" charset="77"/>
              </a:rPr>
              <a:t>“Health Extended </a:t>
            </a:r>
            <a:r>
              <a:rPr lang="en-US" dirty="0" err="1">
                <a:solidFill>
                  <a:srgbClr val="4D4D4C"/>
                </a:solidFill>
                <a:latin typeface="Barlow" pitchFamily="2" charset="77"/>
              </a:rPr>
              <a:t>ALliance</a:t>
            </a:r>
            <a:r>
              <a:rPr lang="en-US" dirty="0">
                <a:solidFill>
                  <a:srgbClr val="4D4D4C"/>
                </a:solidFill>
                <a:latin typeface="Barlow" pitchFamily="2" charset="77"/>
              </a:rPr>
              <a:t> for Innovative Therapies, Advanced Lab-research, and Integrated Approaches of Precision Medicine”</a:t>
            </a:r>
          </a:p>
          <a:p>
            <a:pPr marL="285750" indent="-285750" algn="just" fontAlgn="base">
              <a:spcAft>
                <a:spcPts val="600"/>
              </a:spcAft>
              <a:buFont typeface="Arial" panose="020B0604020202020204" pitchFamily="34" charset="0"/>
              <a:buChar char="•"/>
            </a:pPr>
            <a:r>
              <a:rPr lang="it-IT" dirty="0">
                <a:solidFill>
                  <a:srgbClr val="4D4D4C"/>
                </a:solidFill>
                <a:latin typeface="Barlow" pitchFamily="2" charset="77"/>
              </a:rPr>
              <a:t>Fondazione per il “</a:t>
            </a:r>
            <a:r>
              <a:rPr lang="it-IT" b="1" dirty="0">
                <a:solidFill>
                  <a:srgbClr val="C00000"/>
                </a:solidFill>
                <a:latin typeface="Barlow" pitchFamily="2" charset="77"/>
              </a:rPr>
              <a:t>Centro Nazionale di Ricerca Sviluppo di terapia genica e farmaci con tecnologia a RNA</a:t>
            </a:r>
            <a:r>
              <a:rPr lang="it-IT" dirty="0">
                <a:solidFill>
                  <a:srgbClr val="4D4D4C"/>
                </a:solidFill>
                <a:latin typeface="Barlow" pitchFamily="2" charset="77"/>
              </a:rPr>
              <a:t>”</a:t>
            </a:r>
          </a:p>
          <a:p>
            <a:pPr marL="285750" indent="-285750" algn="just" fontAlgn="base">
              <a:buFont typeface="Arial" panose="020B0604020202020204" pitchFamily="34" charset="0"/>
              <a:buChar char="•"/>
            </a:pPr>
            <a:r>
              <a:rPr lang="it-IT" dirty="0">
                <a:solidFill>
                  <a:srgbClr val="4D4D4C"/>
                </a:solidFill>
                <a:latin typeface="Barlow" pitchFamily="2" charset="77"/>
              </a:rPr>
              <a:t>Consorzio per il </a:t>
            </a:r>
            <a:r>
              <a:rPr lang="it-IT" b="1" dirty="0">
                <a:solidFill>
                  <a:srgbClr val="C00000"/>
                </a:solidFill>
                <a:latin typeface="Barlow" pitchFamily="2" charset="77"/>
              </a:rPr>
              <a:t>Centro nazionale NBFC </a:t>
            </a:r>
            <a:r>
              <a:rPr lang="it-IT" dirty="0">
                <a:solidFill>
                  <a:srgbClr val="4D4D4C"/>
                </a:solidFill>
                <a:latin typeface="Barlow" pitchFamily="2" charset="77"/>
              </a:rPr>
              <a:t>“National </a:t>
            </a:r>
            <a:r>
              <a:rPr lang="it-IT" dirty="0" err="1">
                <a:solidFill>
                  <a:srgbClr val="4D4D4C"/>
                </a:solidFill>
                <a:latin typeface="Barlow" pitchFamily="2" charset="77"/>
              </a:rPr>
              <a:t>Biodiversity</a:t>
            </a:r>
            <a:r>
              <a:rPr lang="it-IT" dirty="0">
                <a:solidFill>
                  <a:srgbClr val="4D4D4C"/>
                </a:solidFill>
                <a:latin typeface="Barlow" pitchFamily="2" charset="77"/>
              </a:rPr>
              <a:t> Future Center”</a:t>
            </a:r>
          </a:p>
          <a:p>
            <a:pPr marL="285750" indent="-285750" algn="just" fontAlgn="base">
              <a:buFont typeface="Arial" panose="020B0604020202020204" pitchFamily="34" charset="0"/>
              <a:buChar char="•"/>
            </a:pPr>
            <a:endParaRPr lang="it-IT" b="1" dirty="0">
              <a:solidFill>
                <a:srgbClr val="4D4D4C"/>
              </a:solidFill>
              <a:latin typeface="Barlow" pitchFamily="2" charset="77"/>
            </a:endParaRPr>
          </a:p>
        </p:txBody>
      </p:sp>
    </p:spTree>
    <p:extLst>
      <p:ext uri="{BB962C8B-B14F-4D97-AF65-F5344CB8AC3E}">
        <p14:creationId xmlns:p14="http://schemas.microsoft.com/office/powerpoint/2010/main" val="1039162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FC1FB2E6-B475-450B-886A-632F7B149B8B}"/>
              </a:ext>
            </a:extLst>
          </p:cNvPr>
          <p:cNvSpPr>
            <a:spLocks noGrp="1"/>
          </p:cNvSpPr>
          <p:nvPr>
            <p:ph idx="14"/>
          </p:nvPr>
        </p:nvSpPr>
        <p:spPr>
          <a:xfrm>
            <a:off x="726642" y="2960184"/>
            <a:ext cx="11275579" cy="588509"/>
          </a:xfrm>
        </p:spPr>
        <p:txBody>
          <a:bodyPr/>
          <a:lstStyle/>
          <a:p>
            <a:pPr lvl="0" algn="just"/>
            <a:r>
              <a:rPr lang="it-IT" dirty="0"/>
              <a:t>Attivazione di una nuova modalità di finanziamento delle </a:t>
            </a:r>
            <a:r>
              <a:rPr lang="it-IT" b="1" dirty="0"/>
              <a:t>mobilità degli Specializzandi</a:t>
            </a:r>
            <a:r>
              <a:rPr lang="it-IT" dirty="0"/>
              <a:t> a partire dall'anno 2022, con distribuzione diretta dei fondi ai Dipartimenti di area medica </a:t>
            </a:r>
            <a:r>
              <a:rPr lang="it-IT" b="1" dirty="0"/>
              <a:t>(30.000 euro/anno)</a:t>
            </a:r>
          </a:p>
          <a:p>
            <a:pPr algn="just"/>
            <a:endParaRPr lang="it-IT" dirty="0"/>
          </a:p>
        </p:txBody>
      </p:sp>
      <p:sp>
        <p:nvSpPr>
          <p:cNvPr id="3" name="Segnaposto testo 2">
            <a:extLst>
              <a:ext uri="{FF2B5EF4-FFF2-40B4-BE49-F238E27FC236}">
                <a16:creationId xmlns:a16="http://schemas.microsoft.com/office/drawing/2014/main" id="{48957743-9292-4B98-A244-5EFE44AD6451}"/>
              </a:ext>
            </a:extLst>
          </p:cNvPr>
          <p:cNvSpPr>
            <a:spLocks noGrp="1"/>
          </p:cNvSpPr>
          <p:nvPr>
            <p:ph type="body" sz="quarter" idx="13"/>
          </p:nvPr>
        </p:nvSpPr>
        <p:spPr>
          <a:xfrm>
            <a:off x="551072" y="1555599"/>
            <a:ext cx="11275579" cy="252000"/>
          </a:xfrm>
        </p:spPr>
        <p:txBody>
          <a:bodyPr/>
          <a:lstStyle/>
          <a:p>
            <a:pPr>
              <a:lnSpc>
                <a:spcPct val="100000"/>
              </a:lnSpc>
              <a:spcBef>
                <a:spcPts val="0"/>
              </a:spcBef>
              <a:spcAft>
                <a:spcPts val="600"/>
              </a:spcAft>
            </a:pPr>
            <a:r>
              <a:rPr lang="it-IT" b="1" dirty="0">
                <a:solidFill>
                  <a:srgbClr val="FF0000"/>
                </a:solidFill>
              </a:rPr>
              <a:t>Mobilità in ingresso - </a:t>
            </a:r>
            <a:r>
              <a:rPr lang="it-IT" b="1" dirty="0" err="1">
                <a:solidFill>
                  <a:srgbClr val="FF0000"/>
                </a:solidFill>
              </a:rPr>
              <a:t>Visiting</a:t>
            </a:r>
            <a:r>
              <a:rPr lang="it-IT" b="1" dirty="0">
                <a:solidFill>
                  <a:srgbClr val="FF0000"/>
                </a:solidFill>
              </a:rPr>
              <a:t> </a:t>
            </a:r>
            <a:r>
              <a:rPr lang="it-IT" b="1" dirty="0" err="1">
                <a:solidFill>
                  <a:srgbClr val="FF0000"/>
                </a:solidFill>
              </a:rPr>
              <a:t>Researcher</a:t>
            </a:r>
            <a:r>
              <a:rPr lang="it-IT" b="1" dirty="0">
                <a:solidFill>
                  <a:srgbClr val="FF0000"/>
                </a:solidFill>
              </a:rPr>
              <a:t> e </a:t>
            </a:r>
            <a:r>
              <a:rPr lang="it-IT" b="1" dirty="0" err="1">
                <a:solidFill>
                  <a:srgbClr val="FF0000"/>
                </a:solidFill>
              </a:rPr>
              <a:t>Visiting</a:t>
            </a:r>
            <a:r>
              <a:rPr lang="it-IT" b="1" dirty="0">
                <a:solidFill>
                  <a:srgbClr val="FF0000"/>
                </a:solidFill>
              </a:rPr>
              <a:t> Professor </a:t>
            </a:r>
            <a:r>
              <a:rPr lang="it-IT" dirty="0">
                <a:solidFill>
                  <a:srgbClr val="FF0000"/>
                </a:solidFill>
              </a:rPr>
              <a:t>(</a:t>
            </a:r>
            <a:r>
              <a:rPr lang="it-IT" b="1" dirty="0">
                <a:solidFill>
                  <a:srgbClr val="FF0000"/>
                </a:solidFill>
              </a:rPr>
              <a:t>Bandi </a:t>
            </a:r>
            <a:r>
              <a:rPr lang="it-IT" b="1" dirty="0" err="1">
                <a:solidFill>
                  <a:srgbClr val="FF0000"/>
                </a:solidFill>
              </a:rPr>
              <a:t>Visiting</a:t>
            </a:r>
            <a:r>
              <a:rPr lang="it-IT" dirty="0">
                <a:solidFill>
                  <a:srgbClr val="FF0000"/>
                </a:solidFill>
              </a:rPr>
              <a:t>) </a:t>
            </a:r>
          </a:p>
          <a:p>
            <a:pPr>
              <a:lnSpc>
                <a:spcPct val="100000"/>
              </a:lnSpc>
              <a:spcBef>
                <a:spcPts val="0"/>
              </a:spcBef>
              <a:spcAft>
                <a:spcPts val="600"/>
              </a:spcAft>
            </a:pPr>
            <a:r>
              <a:rPr lang="it-IT" dirty="0"/>
              <a:t>Nel triennio 2021- 2023 sono state finanziate:</a:t>
            </a:r>
          </a:p>
          <a:p>
            <a:pPr marL="285750" indent="-285750">
              <a:lnSpc>
                <a:spcPct val="100000"/>
              </a:lnSpc>
              <a:spcBef>
                <a:spcPts val="0"/>
              </a:spcBef>
              <a:buFont typeface="Arial" panose="020B0604020202020204" pitchFamily="34" charset="0"/>
              <a:buChar char="•"/>
            </a:pPr>
            <a:r>
              <a:rPr lang="it-IT" b="1" dirty="0"/>
              <a:t>8 </a:t>
            </a:r>
            <a:r>
              <a:rPr lang="it-IT" dirty="0"/>
              <a:t>mobilità in ingresso per la titolarità di interi insegnamenti </a:t>
            </a:r>
            <a:r>
              <a:rPr lang="it-IT" b="1" dirty="0"/>
              <a:t>(budget 65.000 euro) </a:t>
            </a:r>
          </a:p>
          <a:p>
            <a:pPr marL="285750" indent="-285750">
              <a:lnSpc>
                <a:spcPct val="100000"/>
              </a:lnSpc>
              <a:spcBef>
                <a:spcPts val="0"/>
              </a:spcBef>
              <a:buFont typeface="Arial" panose="020B0604020202020204" pitchFamily="34" charset="0"/>
              <a:buChar char="•"/>
            </a:pPr>
            <a:r>
              <a:rPr lang="it-IT" b="1" dirty="0"/>
              <a:t>58 </a:t>
            </a:r>
            <a:r>
              <a:rPr lang="it-IT" dirty="0"/>
              <a:t>mobilità in ingresso per attività di ricerca presso i Dipartimenti </a:t>
            </a:r>
            <a:r>
              <a:rPr lang="it-IT" b="1" dirty="0"/>
              <a:t>(budget 163.450 euro)</a:t>
            </a:r>
            <a:endParaRPr lang="it-IT" dirty="0"/>
          </a:p>
          <a:p>
            <a:pPr marL="285750" indent="-285750">
              <a:buFont typeface="Arial" panose="020B0604020202020204" pitchFamily="34" charset="0"/>
              <a:buChar char="•"/>
            </a:pPr>
            <a:r>
              <a:rPr lang="it-IT" dirty="0">
                <a:solidFill>
                  <a:srgbClr val="FF0000"/>
                </a:solidFill>
              </a:rPr>
              <a:t>                                                                                          </a:t>
            </a:r>
          </a:p>
        </p:txBody>
      </p:sp>
      <p:sp>
        <p:nvSpPr>
          <p:cNvPr id="4" name="Titolo 3">
            <a:extLst>
              <a:ext uri="{FF2B5EF4-FFF2-40B4-BE49-F238E27FC236}">
                <a16:creationId xmlns:a16="http://schemas.microsoft.com/office/drawing/2014/main" id="{8C532B46-DB7E-43FA-81B6-72D9E98E8909}"/>
              </a:ext>
            </a:extLst>
          </p:cNvPr>
          <p:cNvSpPr>
            <a:spLocks noGrp="1"/>
          </p:cNvSpPr>
          <p:nvPr>
            <p:ph type="title"/>
          </p:nvPr>
        </p:nvSpPr>
        <p:spPr>
          <a:xfrm>
            <a:off x="902213" y="1123599"/>
            <a:ext cx="10924439" cy="432000"/>
          </a:xfrm>
        </p:spPr>
        <p:txBody>
          <a:bodyPr/>
          <a:lstStyle/>
          <a:p>
            <a:r>
              <a:rPr lang="it-IT" sz="2800" dirty="0"/>
              <a:t>Apertura internazionale</a:t>
            </a:r>
            <a:r>
              <a:rPr lang="it-IT" dirty="0"/>
              <a:t>							</a:t>
            </a:r>
          </a:p>
        </p:txBody>
      </p:sp>
      <p:sp>
        <p:nvSpPr>
          <p:cNvPr id="5" name="CasellaDiTesto 4">
            <a:extLst>
              <a:ext uri="{FF2B5EF4-FFF2-40B4-BE49-F238E27FC236}">
                <a16:creationId xmlns:a16="http://schemas.microsoft.com/office/drawing/2014/main" id="{A0334448-D3AB-45EB-86C9-2271F53C6B3A}"/>
              </a:ext>
            </a:extLst>
          </p:cNvPr>
          <p:cNvSpPr txBox="1"/>
          <p:nvPr/>
        </p:nvSpPr>
        <p:spPr>
          <a:xfrm>
            <a:off x="551072" y="3548693"/>
            <a:ext cx="11415964" cy="3170099"/>
          </a:xfrm>
          <a:prstGeom prst="rect">
            <a:avLst/>
          </a:prstGeom>
          <a:noFill/>
        </p:spPr>
        <p:txBody>
          <a:bodyPr wrap="square" rtlCol="0">
            <a:spAutoFit/>
          </a:bodyPr>
          <a:lstStyle/>
          <a:p>
            <a:pPr>
              <a:spcAft>
                <a:spcPts val="600"/>
              </a:spcAft>
            </a:pPr>
            <a:r>
              <a:rPr lang="it-IT" b="1" dirty="0">
                <a:solidFill>
                  <a:srgbClr val="FF0000"/>
                </a:solidFill>
                <a:latin typeface="Barlow"/>
              </a:rPr>
              <a:t>Mobilità in uscita</a:t>
            </a:r>
          </a:p>
          <a:p>
            <a:pPr lvl="0"/>
            <a:r>
              <a:rPr lang="it-IT" b="1" dirty="0">
                <a:latin typeface="Barlow"/>
              </a:rPr>
              <a:t>Dottorandi di Ricerca: </a:t>
            </a:r>
            <a:r>
              <a:rPr lang="it-IT" dirty="0">
                <a:latin typeface="Barlow"/>
              </a:rPr>
              <a:t>nel 2022 hanno ripreso le mobilità all’estero (173 dottorandi in uscita contro i 77 del 2021). </a:t>
            </a:r>
          </a:p>
          <a:p>
            <a:pPr lvl="0">
              <a:spcAft>
                <a:spcPts val="600"/>
              </a:spcAft>
            </a:pPr>
            <a:r>
              <a:rPr lang="it-IT" dirty="0">
                <a:latin typeface="Barlow"/>
              </a:rPr>
              <a:t>Di questi, 33 hanno usufruito di una borsa comunitaria finanziata dal programma Erasmus+ for </a:t>
            </a:r>
            <a:r>
              <a:rPr lang="it-IT" dirty="0" err="1">
                <a:latin typeface="Barlow"/>
              </a:rPr>
              <a:t>traineeship</a:t>
            </a:r>
            <a:r>
              <a:rPr lang="it-IT" dirty="0">
                <a:latin typeface="Barlow"/>
              </a:rPr>
              <a:t> e 31 hanno ottenuto una borsa di mobilità finanziata dall’ateneo e dal MUR per mobilità al di fuori dell’UE.</a:t>
            </a:r>
          </a:p>
          <a:p>
            <a:pPr lvl="0">
              <a:spcAft>
                <a:spcPts val="600"/>
              </a:spcAft>
            </a:pPr>
            <a:r>
              <a:rPr lang="it-IT" b="1" dirty="0">
                <a:latin typeface="Barlow"/>
              </a:rPr>
              <a:t>21</a:t>
            </a:r>
            <a:r>
              <a:rPr lang="it-IT" dirty="0">
                <a:latin typeface="Barlow"/>
              </a:rPr>
              <a:t> </a:t>
            </a:r>
            <a:r>
              <a:rPr lang="it-IT" b="1" dirty="0">
                <a:latin typeface="Barlow"/>
              </a:rPr>
              <a:t>accordi di collaborazione nell'ambito del Dottorato di Ricerca </a:t>
            </a:r>
            <a:r>
              <a:rPr lang="it-IT" dirty="0">
                <a:latin typeface="Barlow"/>
              </a:rPr>
              <a:t>con 14 Università europee e 2 Università extra europee per cotutela o cosupervisione di tesi di Dottorato di Ricerca.</a:t>
            </a:r>
          </a:p>
          <a:p>
            <a:pPr lvl="0">
              <a:spcAft>
                <a:spcPts val="600"/>
              </a:spcAft>
            </a:pPr>
            <a:r>
              <a:rPr lang="it-IT" dirty="0">
                <a:latin typeface="Barlow"/>
              </a:rPr>
              <a:t>L’Università di Verona è stata tra i primi atenei italiani ad attivare entro l’anno 2022 una procedura di </a:t>
            </a:r>
            <a:r>
              <a:rPr lang="it-IT" b="1" dirty="0">
                <a:latin typeface="Barlow"/>
              </a:rPr>
              <a:t>riconoscimento accademico</a:t>
            </a:r>
            <a:r>
              <a:rPr lang="it-IT" dirty="0">
                <a:latin typeface="Barlow"/>
              </a:rPr>
              <a:t> del titolo di </a:t>
            </a:r>
            <a:r>
              <a:rPr lang="it-IT" b="1" dirty="0">
                <a:latin typeface="Barlow"/>
              </a:rPr>
              <a:t>Dottorato di Ricerca</a:t>
            </a:r>
            <a:r>
              <a:rPr lang="it-IT" dirty="0">
                <a:latin typeface="Barlow"/>
              </a:rPr>
              <a:t> acquisito presso Università estere. </a:t>
            </a:r>
          </a:p>
          <a:p>
            <a:endParaRPr lang="it-IT" dirty="0">
              <a:solidFill>
                <a:srgbClr val="FF0000"/>
              </a:solidFill>
            </a:endParaRPr>
          </a:p>
          <a:p>
            <a:endParaRPr lang="it-IT" dirty="0">
              <a:solidFill>
                <a:srgbClr val="FF0000"/>
              </a:solidFill>
            </a:endParaRPr>
          </a:p>
        </p:txBody>
      </p:sp>
    </p:spTree>
    <p:extLst>
      <p:ext uri="{BB962C8B-B14F-4D97-AF65-F5344CB8AC3E}">
        <p14:creationId xmlns:p14="http://schemas.microsoft.com/office/powerpoint/2010/main" val="3918315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98D9795B-6B0A-48F1-A384-AC11DA0F7D63}"/>
              </a:ext>
            </a:extLst>
          </p:cNvPr>
          <p:cNvSpPr>
            <a:spLocks noGrp="1"/>
          </p:cNvSpPr>
          <p:nvPr>
            <p:ph type="body" sz="quarter" idx="13"/>
          </p:nvPr>
        </p:nvSpPr>
        <p:spPr/>
        <p:txBody>
          <a:bodyPr/>
          <a:lstStyle/>
          <a:p>
            <a:r>
              <a:rPr lang="it-IT" sz="2000" b="1" dirty="0">
                <a:solidFill>
                  <a:srgbClr val="FF0000"/>
                </a:solidFill>
              </a:rPr>
              <a:t>Esercitazioni linguistiche frontali e on line A.A. 2021/2022</a:t>
            </a:r>
          </a:p>
        </p:txBody>
      </p:sp>
      <p:sp>
        <p:nvSpPr>
          <p:cNvPr id="4" name="Titolo 3">
            <a:extLst>
              <a:ext uri="{FF2B5EF4-FFF2-40B4-BE49-F238E27FC236}">
                <a16:creationId xmlns:a16="http://schemas.microsoft.com/office/drawing/2014/main" id="{ACA3352B-3D5E-4986-BBA9-B48591A67726}"/>
              </a:ext>
            </a:extLst>
          </p:cNvPr>
          <p:cNvSpPr>
            <a:spLocks noGrp="1"/>
          </p:cNvSpPr>
          <p:nvPr>
            <p:ph type="title"/>
          </p:nvPr>
        </p:nvSpPr>
        <p:spPr/>
        <p:txBody>
          <a:bodyPr/>
          <a:lstStyle/>
          <a:p>
            <a:r>
              <a:rPr lang="it-IT" dirty="0"/>
              <a:t>Centro Linguistico di Ateneo (CLA)					</a:t>
            </a:r>
          </a:p>
        </p:txBody>
      </p:sp>
      <p:pic>
        <p:nvPicPr>
          <p:cNvPr id="5" name="Picture 1">
            <a:extLst>
              <a:ext uri="{FF2B5EF4-FFF2-40B4-BE49-F238E27FC236}">
                <a16:creationId xmlns:a16="http://schemas.microsoft.com/office/drawing/2014/main" id="{A817671E-BB90-4470-8C93-DDF9B25A93BF}"/>
              </a:ext>
            </a:extLst>
          </p:cNvPr>
          <p:cNvPicPr>
            <a:picLocks noGrp="1" noChangeAspect="1" noChangeArrowheads="1"/>
          </p:cNvPicPr>
          <p:nvPr>
            <p:ph idx="14"/>
          </p:nvPr>
        </p:nvPicPr>
        <p:blipFill>
          <a:blip r:embed="rId2">
            <a:extLst>
              <a:ext uri="{28A0092B-C50C-407E-A947-70E740481C1C}">
                <a14:useLocalDpi xmlns:a14="http://schemas.microsoft.com/office/drawing/2010/main" val="0"/>
              </a:ext>
            </a:extLst>
          </a:blip>
          <a:srcRect/>
          <a:stretch>
            <a:fillRect/>
          </a:stretch>
        </p:blipFill>
        <p:spPr bwMode="auto">
          <a:xfrm>
            <a:off x="388822" y="3202815"/>
            <a:ext cx="5520690" cy="3268980"/>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ECA4040E-F31B-42CE-8D93-8774FC819F6F}"/>
              </a:ext>
            </a:extLst>
          </p:cNvPr>
          <p:cNvSpPr txBox="1"/>
          <p:nvPr/>
        </p:nvSpPr>
        <p:spPr>
          <a:xfrm>
            <a:off x="3562842" y="2421519"/>
            <a:ext cx="4693340" cy="707886"/>
          </a:xfrm>
          <a:prstGeom prst="rect">
            <a:avLst/>
          </a:prstGeom>
          <a:noFill/>
          <a:ln>
            <a:noFill/>
          </a:ln>
        </p:spPr>
        <p:txBody>
          <a:bodyPr wrap="square" rtlCol="0">
            <a:spAutoFit/>
          </a:bodyPr>
          <a:lstStyle/>
          <a:p>
            <a:pPr algn="ctr"/>
            <a:r>
              <a:rPr lang="en-GB" sz="2000" b="1" dirty="0">
                <a:solidFill>
                  <a:srgbClr val="4D4D4C"/>
                </a:solidFill>
                <a:latin typeface="Barlow"/>
              </a:rPr>
              <a:t>12.754 </a:t>
            </a:r>
            <a:r>
              <a:rPr lang="en-GB" sz="2000" dirty="0">
                <a:solidFill>
                  <a:srgbClr val="4D4D4C"/>
                </a:solidFill>
                <a:latin typeface="Barlow"/>
              </a:rPr>
              <a:t>ore di esercitazioni erogate</a:t>
            </a:r>
          </a:p>
          <a:p>
            <a:pPr algn="ctr"/>
            <a:r>
              <a:rPr lang="en-GB" sz="2000" b="1" dirty="0">
                <a:solidFill>
                  <a:srgbClr val="4D4D4C"/>
                </a:solidFill>
                <a:latin typeface="Barlow"/>
              </a:rPr>
              <a:t>5.063 </a:t>
            </a:r>
            <a:r>
              <a:rPr lang="en-GB" sz="2000" dirty="0">
                <a:solidFill>
                  <a:srgbClr val="4D4D4C"/>
                </a:solidFill>
                <a:latin typeface="Barlow"/>
              </a:rPr>
              <a:t>studenti frequentanti</a:t>
            </a:r>
          </a:p>
        </p:txBody>
      </p:sp>
      <p:graphicFrame>
        <p:nvGraphicFramePr>
          <p:cNvPr id="9" name="Grafico 8">
            <a:extLst>
              <a:ext uri="{FF2B5EF4-FFF2-40B4-BE49-F238E27FC236}">
                <a16:creationId xmlns:a16="http://schemas.microsoft.com/office/drawing/2014/main" id="{18088A53-6849-4509-AA1C-46E06D23C379}"/>
              </a:ext>
            </a:extLst>
          </p:cNvPr>
          <p:cNvGraphicFramePr>
            <a:graphicFrameLocks/>
          </p:cNvGraphicFramePr>
          <p:nvPr>
            <p:extLst>
              <p:ext uri="{D42A27DB-BD31-4B8C-83A1-F6EECF244321}">
                <p14:modId xmlns:p14="http://schemas.microsoft.com/office/powerpoint/2010/main" val="3928109515"/>
              </p:ext>
            </p:extLst>
          </p:nvPr>
        </p:nvGraphicFramePr>
        <p:xfrm>
          <a:off x="6456271" y="3202815"/>
          <a:ext cx="5325040" cy="32689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38491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98D9795B-6B0A-48F1-A384-AC11DA0F7D63}"/>
              </a:ext>
            </a:extLst>
          </p:cNvPr>
          <p:cNvSpPr>
            <a:spLocks noGrp="1"/>
          </p:cNvSpPr>
          <p:nvPr>
            <p:ph type="body" sz="quarter" idx="13"/>
          </p:nvPr>
        </p:nvSpPr>
        <p:spPr/>
        <p:txBody>
          <a:bodyPr/>
          <a:lstStyle/>
          <a:p>
            <a:r>
              <a:rPr lang="it-IT" b="1" dirty="0">
                <a:solidFill>
                  <a:srgbClr val="FF0000"/>
                </a:solidFill>
              </a:rPr>
              <a:t>Test </a:t>
            </a:r>
            <a:r>
              <a:rPr lang="it-IT" sz="2000" b="1" dirty="0">
                <a:solidFill>
                  <a:srgbClr val="FF0000"/>
                </a:solidFill>
              </a:rPr>
              <a:t>informatizzati</a:t>
            </a:r>
            <a:r>
              <a:rPr lang="it-IT" b="1" dirty="0">
                <a:solidFill>
                  <a:srgbClr val="FF0000"/>
                </a:solidFill>
              </a:rPr>
              <a:t> e prove di certificazione A.A. 2021/2022</a:t>
            </a:r>
          </a:p>
        </p:txBody>
      </p:sp>
      <p:sp>
        <p:nvSpPr>
          <p:cNvPr id="4" name="Titolo 3">
            <a:extLst>
              <a:ext uri="{FF2B5EF4-FFF2-40B4-BE49-F238E27FC236}">
                <a16:creationId xmlns:a16="http://schemas.microsoft.com/office/drawing/2014/main" id="{ACA3352B-3D5E-4986-BBA9-B48591A67726}"/>
              </a:ext>
            </a:extLst>
          </p:cNvPr>
          <p:cNvSpPr>
            <a:spLocks noGrp="1"/>
          </p:cNvSpPr>
          <p:nvPr>
            <p:ph type="title"/>
          </p:nvPr>
        </p:nvSpPr>
        <p:spPr/>
        <p:txBody>
          <a:bodyPr/>
          <a:lstStyle/>
          <a:p>
            <a:r>
              <a:rPr lang="it-IT" dirty="0"/>
              <a:t>Centro Linguistico di Ateneo (CLA)</a:t>
            </a:r>
          </a:p>
        </p:txBody>
      </p:sp>
      <p:pic>
        <p:nvPicPr>
          <p:cNvPr id="5" name="Picture 5">
            <a:extLst>
              <a:ext uri="{FF2B5EF4-FFF2-40B4-BE49-F238E27FC236}">
                <a16:creationId xmlns:a16="http://schemas.microsoft.com/office/drawing/2014/main" id="{0C0B0305-643A-4F48-83D5-08D0769C3A33}"/>
              </a:ext>
            </a:extLst>
          </p:cNvPr>
          <p:cNvPicPr>
            <a:picLocks noGrp="1" noChangeAspect="1" noChangeArrowheads="1"/>
          </p:cNvPicPr>
          <p:nvPr>
            <p:ph idx="14"/>
          </p:nvPr>
        </p:nvPicPr>
        <p:blipFill>
          <a:blip r:embed="rId2">
            <a:extLst>
              <a:ext uri="{28A0092B-C50C-407E-A947-70E740481C1C}">
                <a14:useLocalDpi xmlns:a14="http://schemas.microsoft.com/office/drawing/2010/main" val="0"/>
              </a:ext>
            </a:extLst>
          </a:blip>
          <a:srcRect/>
          <a:stretch>
            <a:fillRect/>
          </a:stretch>
        </p:blipFill>
        <p:spPr bwMode="auto">
          <a:xfrm>
            <a:off x="296337" y="2736972"/>
            <a:ext cx="5715000" cy="3531870"/>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D78B1065-FAC9-4CC2-9E05-D6AE35BABECF}"/>
              </a:ext>
            </a:extLst>
          </p:cNvPr>
          <p:cNvSpPr txBox="1"/>
          <p:nvPr/>
        </p:nvSpPr>
        <p:spPr>
          <a:xfrm>
            <a:off x="7203499" y="2035103"/>
            <a:ext cx="3875965" cy="1323439"/>
          </a:xfrm>
          <a:prstGeom prst="rect">
            <a:avLst/>
          </a:prstGeom>
          <a:solidFill>
            <a:schemeClr val="bg1"/>
          </a:solidFill>
          <a:ln>
            <a:noFill/>
          </a:ln>
        </p:spPr>
        <p:txBody>
          <a:bodyPr wrap="square" rtlCol="0">
            <a:spAutoFit/>
          </a:bodyPr>
          <a:lstStyle/>
          <a:p>
            <a:pPr algn="ctr"/>
            <a:r>
              <a:rPr lang="en-GB" sz="2000" b="1" dirty="0">
                <a:solidFill>
                  <a:srgbClr val="4D4D4C"/>
                </a:solidFill>
                <a:latin typeface="Barlow"/>
              </a:rPr>
              <a:t>13.789 </a:t>
            </a:r>
            <a:r>
              <a:rPr lang="en-GB" sz="2000" dirty="0">
                <a:solidFill>
                  <a:srgbClr val="4D4D4C"/>
                </a:solidFill>
                <a:latin typeface="Barlow"/>
              </a:rPr>
              <a:t>test informatizzati</a:t>
            </a:r>
          </a:p>
          <a:p>
            <a:pPr algn="ctr"/>
            <a:r>
              <a:rPr lang="en-GB" sz="2000" b="1" dirty="0">
                <a:solidFill>
                  <a:srgbClr val="4D4D4C"/>
                </a:solidFill>
                <a:latin typeface="Barlow"/>
              </a:rPr>
              <a:t> 5.553 </a:t>
            </a:r>
            <a:r>
              <a:rPr lang="en-GB" sz="2000" dirty="0">
                <a:solidFill>
                  <a:srgbClr val="4D4D4C"/>
                </a:solidFill>
                <a:latin typeface="Barlow"/>
              </a:rPr>
              <a:t>certificazioni erogate</a:t>
            </a:r>
          </a:p>
          <a:p>
            <a:pPr algn="ctr"/>
            <a:r>
              <a:rPr lang="en-GB" sz="2000" b="1" dirty="0">
                <a:solidFill>
                  <a:srgbClr val="4D4D4C"/>
                </a:solidFill>
                <a:latin typeface="Barlow"/>
              </a:rPr>
              <a:t>1.180 </a:t>
            </a:r>
            <a:r>
              <a:rPr lang="en-GB" sz="2000" dirty="0">
                <a:solidFill>
                  <a:srgbClr val="4D4D4C"/>
                </a:solidFill>
                <a:latin typeface="Barlow"/>
              </a:rPr>
              <a:t>equipollenze rilasciate</a:t>
            </a:r>
          </a:p>
          <a:p>
            <a:pPr algn="ctr"/>
            <a:endParaRPr lang="en-GB" sz="2000" b="1" dirty="0">
              <a:solidFill>
                <a:srgbClr val="4D4D4C"/>
              </a:solidFill>
              <a:latin typeface="Barlow"/>
            </a:endParaRPr>
          </a:p>
        </p:txBody>
      </p:sp>
      <p:graphicFrame>
        <p:nvGraphicFramePr>
          <p:cNvPr id="8" name="Grafico 7">
            <a:extLst>
              <a:ext uri="{FF2B5EF4-FFF2-40B4-BE49-F238E27FC236}">
                <a16:creationId xmlns:a16="http://schemas.microsoft.com/office/drawing/2014/main" id="{3FAE9930-A0B3-4C30-B41A-FADECEAF7DC3}"/>
              </a:ext>
            </a:extLst>
          </p:cNvPr>
          <p:cNvGraphicFramePr>
            <a:graphicFrameLocks/>
          </p:cNvGraphicFramePr>
          <p:nvPr>
            <p:extLst>
              <p:ext uri="{D42A27DB-BD31-4B8C-83A1-F6EECF244321}">
                <p14:modId xmlns:p14="http://schemas.microsoft.com/office/powerpoint/2010/main" val="3819158109"/>
              </p:ext>
            </p:extLst>
          </p:nvPr>
        </p:nvGraphicFramePr>
        <p:xfrm>
          <a:off x="6596707" y="3274668"/>
          <a:ext cx="5089551" cy="30788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9713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BFF6C535-FE57-EF06-73F0-FA3B0749F7BF}"/>
              </a:ext>
            </a:extLst>
          </p:cNvPr>
          <p:cNvSpPr>
            <a:spLocks noGrp="1"/>
          </p:cNvSpPr>
          <p:nvPr>
            <p:ph type="title"/>
          </p:nvPr>
        </p:nvSpPr>
        <p:spPr>
          <a:xfrm>
            <a:off x="458316" y="1216977"/>
            <a:ext cx="11275368" cy="432000"/>
          </a:xfrm>
        </p:spPr>
        <p:txBody>
          <a:bodyPr/>
          <a:lstStyle/>
          <a:p>
            <a:r>
              <a:rPr lang="it-IT" dirty="0"/>
              <a:t>Il sistema interno di assicurazione della qualità			</a:t>
            </a:r>
          </a:p>
        </p:txBody>
      </p:sp>
      <p:pic>
        <p:nvPicPr>
          <p:cNvPr id="32" name="Segnaposto contenuto 31">
            <a:extLst>
              <a:ext uri="{FF2B5EF4-FFF2-40B4-BE49-F238E27FC236}">
                <a16:creationId xmlns:a16="http://schemas.microsoft.com/office/drawing/2014/main" id="{5E59735C-C0E4-4AEB-A18B-69087860E8FC}"/>
              </a:ext>
            </a:extLst>
          </p:cNvPr>
          <p:cNvPicPr>
            <a:picLocks noGrp="1" noChangeAspect="1"/>
          </p:cNvPicPr>
          <p:nvPr>
            <p:ph idx="14"/>
          </p:nvPr>
        </p:nvPicPr>
        <p:blipFill>
          <a:blip r:embed="rId2"/>
          <a:stretch>
            <a:fillRect/>
          </a:stretch>
        </p:blipFill>
        <p:spPr>
          <a:xfrm>
            <a:off x="953724" y="2440404"/>
            <a:ext cx="6797411" cy="4114619"/>
          </a:xfrm>
        </p:spPr>
      </p:pic>
      <p:sp>
        <p:nvSpPr>
          <p:cNvPr id="9" name="Rettangolo 8">
            <a:extLst>
              <a:ext uri="{FF2B5EF4-FFF2-40B4-BE49-F238E27FC236}">
                <a16:creationId xmlns:a16="http://schemas.microsoft.com/office/drawing/2014/main" id="{7CB04DAF-1727-403A-AF29-B32A480E73C6}"/>
              </a:ext>
            </a:extLst>
          </p:cNvPr>
          <p:cNvSpPr/>
          <p:nvPr/>
        </p:nvSpPr>
        <p:spPr>
          <a:xfrm>
            <a:off x="396621" y="1782795"/>
            <a:ext cx="11494011" cy="830997"/>
          </a:xfrm>
          <a:prstGeom prst="rect">
            <a:avLst/>
          </a:prstGeom>
        </p:spPr>
        <p:txBody>
          <a:bodyPr wrap="square">
            <a:spAutoFit/>
          </a:bodyPr>
          <a:lstStyle/>
          <a:p>
            <a:pPr algn="just"/>
            <a:r>
              <a:rPr lang="it-IT" sz="1600" b="1" dirty="0">
                <a:latin typeface="Barlow"/>
                <a:ea typeface="Times New Roman" panose="02020603050405020304" pitchFamily="18" charset="0"/>
              </a:rPr>
              <a:t>Il Presidio della Qualità svolge funzioni di promozione della cultura della qualità e del miglioramento continuo; dal 2021 la sua conformazione è stata revisionata per dare maggiore rilevanza al ruolo dei Dipartimenti e alla specificità degli ambiti di intervento (didattica, ricerca e terza missione)</a:t>
            </a:r>
            <a:endParaRPr lang="it-IT" sz="1600" b="1" dirty="0">
              <a:latin typeface="Barlow"/>
            </a:endParaRPr>
          </a:p>
        </p:txBody>
      </p:sp>
      <p:pic>
        <p:nvPicPr>
          <p:cNvPr id="10" name="Immagine 9">
            <a:extLst>
              <a:ext uri="{FF2B5EF4-FFF2-40B4-BE49-F238E27FC236}">
                <a16:creationId xmlns:a16="http://schemas.microsoft.com/office/drawing/2014/main" id="{CBA950FC-8622-4C71-ADC3-64BABC874E0A}"/>
              </a:ext>
            </a:extLst>
          </p:cNvPr>
          <p:cNvPicPr>
            <a:picLocks noChangeAspect="1"/>
          </p:cNvPicPr>
          <p:nvPr/>
        </p:nvPicPr>
        <p:blipFill>
          <a:blip r:embed="rId3"/>
          <a:stretch>
            <a:fillRect/>
          </a:stretch>
        </p:blipFill>
        <p:spPr>
          <a:xfrm>
            <a:off x="8249525" y="2747610"/>
            <a:ext cx="3531786" cy="1426020"/>
          </a:xfrm>
          <a:prstGeom prst="rect">
            <a:avLst/>
          </a:prstGeom>
        </p:spPr>
      </p:pic>
    </p:spTree>
    <p:extLst>
      <p:ext uri="{BB962C8B-B14F-4D97-AF65-F5344CB8AC3E}">
        <p14:creationId xmlns:p14="http://schemas.microsoft.com/office/powerpoint/2010/main" val="235841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FF073376-C1DA-4D43-A334-F5CE38180C75}"/>
              </a:ext>
            </a:extLst>
          </p:cNvPr>
          <p:cNvSpPr>
            <a:spLocks noGrp="1"/>
          </p:cNvSpPr>
          <p:nvPr>
            <p:ph idx="14"/>
          </p:nvPr>
        </p:nvSpPr>
        <p:spPr/>
        <p:txBody>
          <a:bodyPr vert="horz" lIns="0" tIns="0" rIns="0" bIns="0" rtlCol="0" anchor="t">
            <a:noAutofit/>
          </a:bodyPr>
          <a:lstStyle/>
          <a:p>
            <a:r>
              <a:rPr lang="it-IT" b="1" dirty="0">
                <a:latin typeface="Barlow Medium" pitchFamily="2" charset="77"/>
              </a:rPr>
              <a:t>48.000</a:t>
            </a:r>
            <a:r>
              <a:rPr lang="it-IT" dirty="0">
                <a:latin typeface="Barlow Medium" pitchFamily="2" charset="77"/>
              </a:rPr>
              <a:t> utenti registrati sulla intranet</a:t>
            </a:r>
            <a:endParaRPr lang="it-IT" dirty="0"/>
          </a:p>
          <a:p>
            <a:r>
              <a:rPr lang="it-IT" b="1" dirty="0">
                <a:latin typeface="Barlow Medium" pitchFamily="2" charset="77"/>
              </a:rPr>
              <a:t>380.000</a:t>
            </a:r>
            <a:r>
              <a:rPr lang="it-IT" dirty="0">
                <a:latin typeface="Barlow Medium" pitchFamily="2" charset="77"/>
              </a:rPr>
              <a:t> visitatori al mese per 1 milione circa di pagine viste (923.579)</a:t>
            </a:r>
          </a:p>
          <a:p>
            <a:r>
              <a:rPr lang="it-IT" b="1" dirty="0">
                <a:latin typeface="Barlow Medium"/>
              </a:rPr>
              <a:t>400</a:t>
            </a:r>
            <a:r>
              <a:rPr lang="it-IT" dirty="0">
                <a:latin typeface="Barlow Medium"/>
              </a:rPr>
              <a:t> comunicazioni al mese – con notifica '</a:t>
            </a:r>
            <a:r>
              <a:rPr lang="it-IT" dirty="0" err="1">
                <a:latin typeface="Barlow Medium"/>
              </a:rPr>
              <a:t>push</a:t>
            </a:r>
            <a:r>
              <a:rPr lang="it-IT" dirty="0">
                <a:latin typeface="Barlow Medium"/>
              </a:rPr>
              <a:t>' per gli studenti sulla APP UNIVR</a:t>
            </a:r>
          </a:p>
          <a:p>
            <a:r>
              <a:rPr lang="it-IT" b="1" dirty="0">
                <a:latin typeface="Barlow Medium"/>
              </a:rPr>
              <a:t>800</a:t>
            </a:r>
            <a:r>
              <a:rPr lang="it-IT" dirty="0">
                <a:latin typeface="Barlow Medium"/>
              </a:rPr>
              <a:t> schede descrittive ‘come fare per’ della carta dei servizi, con informazioni, contatti, documenti </a:t>
            </a:r>
            <a:endParaRPr lang="it-IT" dirty="0">
              <a:latin typeface="Barlow Medium" pitchFamily="2" charset="77"/>
            </a:endParaRPr>
          </a:p>
          <a:p>
            <a:r>
              <a:rPr lang="it-IT" dirty="0">
                <a:latin typeface="Barlow Medium"/>
              </a:rPr>
              <a:t>Oltre </a:t>
            </a:r>
            <a:r>
              <a:rPr lang="it-IT" b="1" dirty="0">
                <a:latin typeface="Barlow Medium"/>
              </a:rPr>
              <a:t>40 </a:t>
            </a:r>
            <a:r>
              <a:rPr lang="it-IT" dirty="0">
                <a:latin typeface="Barlow Medium"/>
              </a:rPr>
              <a:t>servizi e applicazioni specifiche per ciascun profilo</a:t>
            </a:r>
            <a:endParaRPr lang="it-IT" dirty="0">
              <a:latin typeface="Barlow Medium" pitchFamily="2" charset="77"/>
            </a:endParaRPr>
          </a:p>
          <a:p>
            <a:endParaRPr lang="it-IT" dirty="0">
              <a:latin typeface="Barlow Medium" pitchFamily="2" charset="77"/>
            </a:endParaRPr>
          </a:p>
          <a:p>
            <a:endParaRPr lang="it-IT" dirty="0">
              <a:latin typeface="Barlow Medium" pitchFamily="2" charset="77"/>
            </a:endParaRPr>
          </a:p>
          <a:p>
            <a:endParaRPr lang="it-IT" dirty="0">
              <a:latin typeface="Barlow Medium" pitchFamily="2" charset="77"/>
            </a:endParaRPr>
          </a:p>
          <a:p>
            <a:endParaRPr lang="it-IT" dirty="0"/>
          </a:p>
          <a:p>
            <a:endParaRPr lang="it-IT" dirty="0"/>
          </a:p>
          <a:p>
            <a:endParaRPr lang="it-IT" dirty="0">
              <a:latin typeface="Barlow Medium" pitchFamily="2" charset="77"/>
            </a:endParaRPr>
          </a:p>
          <a:p>
            <a:endParaRPr lang="it-IT" dirty="0">
              <a:latin typeface="Barlow Medium" pitchFamily="2" charset="77"/>
            </a:endParaRPr>
          </a:p>
          <a:p>
            <a:endParaRPr lang="it-IT" dirty="0">
              <a:latin typeface="Barlow Medium" pitchFamily="2" charset="77"/>
            </a:endParaRPr>
          </a:p>
          <a:p>
            <a:endParaRPr lang="it-IT" dirty="0"/>
          </a:p>
        </p:txBody>
      </p:sp>
      <p:sp>
        <p:nvSpPr>
          <p:cNvPr id="3" name="Segnaposto testo 2">
            <a:extLst>
              <a:ext uri="{FF2B5EF4-FFF2-40B4-BE49-F238E27FC236}">
                <a16:creationId xmlns:a16="http://schemas.microsoft.com/office/drawing/2014/main" id="{98D9795B-6B0A-48F1-A384-AC11DA0F7D63}"/>
              </a:ext>
            </a:extLst>
          </p:cNvPr>
          <p:cNvSpPr>
            <a:spLocks noGrp="1"/>
          </p:cNvSpPr>
          <p:nvPr>
            <p:ph type="body" sz="quarter" idx="13"/>
          </p:nvPr>
        </p:nvSpPr>
        <p:spPr/>
        <p:txBody>
          <a:bodyPr vert="horz" lIns="0" tIns="0" rIns="0" bIns="0" rtlCol="0" anchor="t">
            <a:noAutofit/>
          </a:bodyPr>
          <a:lstStyle/>
          <a:p>
            <a:r>
              <a:rPr lang="it-IT" b="1" dirty="0">
                <a:solidFill>
                  <a:srgbClr val="FF0000"/>
                </a:solidFill>
                <a:latin typeface="Barlow Medium"/>
              </a:rPr>
              <a:t>Uno spazio condiviso per la Comunità: studente, docente e personale TA </a:t>
            </a:r>
          </a:p>
        </p:txBody>
      </p:sp>
      <p:sp>
        <p:nvSpPr>
          <p:cNvPr id="4" name="Titolo 3">
            <a:extLst>
              <a:ext uri="{FF2B5EF4-FFF2-40B4-BE49-F238E27FC236}">
                <a16:creationId xmlns:a16="http://schemas.microsoft.com/office/drawing/2014/main" id="{ACA3352B-3D5E-4986-BBA9-B48591A67726}"/>
              </a:ext>
            </a:extLst>
          </p:cNvPr>
          <p:cNvSpPr>
            <a:spLocks noGrp="1"/>
          </p:cNvSpPr>
          <p:nvPr>
            <p:ph type="title"/>
          </p:nvPr>
        </p:nvSpPr>
        <p:spPr/>
        <p:txBody>
          <a:bodyPr/>
          <a:lstStyle/>
          <a:p>
            <a:r>
              <a:rPr lang="it-IT" dirty="0"/>
              <a:t>MyUnivr: la intranet di Ateneo</a:t>
            </a:r>
          </a:p>
        </p:txBody>
      </p:sp>
      <p:pic>
        <p:nvPicPr>
          <p:cNvPr id="8" name="Immagine 7">
            <a:extLst>
              <a:ext uri="{FF2B5EF4-FFF2-40B4-BE49-F238E27FC236}">
                <a16:creationId xmlns:a16="http://schemas.microsoft.com/office/drawing/2014/main" id="{5DDE8F14-C0C7-0F7E-F795-BD392A084423}"/>
              </a:ext>
            </a:extLst>
          </p:cNvPr>
          <p:cNvPicPr>
            <a:picLocks noChangeAspect="1"/>
          </p:cNvPicPr>
          <p:nvPr/>
        </p:nvPicPr>
        <p:blipFill>
          <a:blip r:embed="rId2"/>
          <a:stretch>
            <a:fillRect/>
          </a:stretch>
        </p:blipFill>
        <p:spPr>
          <a:xfrm>
            <a:off x="3158142" y="4745435"/>
            <a:ext cx="5203927" cy="1356108"/>
          </a:xfrm>
          <a:prstGeom prst="rect">
            <a:avLst/>
          </a:prstGeom>
        </p:spPr>
      </p:pic>
    </p:spTree>
    <p:extLst>
      <p:ext uri="{BB962C8B-B14F-4D97-AF65-F5344CB8AC3E}">
        <p14:creationId xmlns:p14="http://schemas.microsoft.com/office/powerpoint/2010/main" val="20348776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Segnaposto contenuto 7">
            <a:extLst>
              <a:ext uri="{FF2B5EF4-FFF2-40B4-BE49-F238E27FC236}">
                <a16:creationId xmlns:a16="http://schemas.microsoft.com/office/drawing/2014/main" id="{C0CDD0CF-F6C7-441D-B409-7E8E0EA98A05}"/>
              </a:ext>
            </a:extLst>
          </p:cNvPr>
          <p:cNvGraphicFramePr>
            <a:graphicFrameLocks noGrp="1"/>
          </p:cNvGraphicFramePr>
          <p:nvPr>
            <p:ph idx="14"/>
            <p:extLst>
              <p:ext uri="{D42A27DB-BD31-4B8C-83A1-F6EECF244321}">
                <p14:modId xmlns:p14="http://schemas.microsoft.com/office/powerpoint/2010/main" val="1964151669"/>
              </p:ext>
            </p:extLst>
          </p:nvPr>
        </p:nvGraphicFramePr>
        <p:xfrm>
          <a:off x="8198629" y="2042104"/>
          <a:ext cx="3582681" cy="1786890"/>
        </p:xfrm>
        <a:graphic>
          <a:graphicData uri="http://schemas.openxmlformats.org/drawingml/2006/table">
            <a:tbl>
              <a:tblPr firstRow="1" firstCol="1" bandRow="1">
                <a:tableStyleId>{69012ECD-51FC-41F1-AA8D-1B2483CD663E}</a:tableStyleId>
              </a:tblPr>
              <a:tblGrid>
                <a:gridCol w="1074767">
                  <a:extLst>
                    <a:ext uri="{9D8B030D-6E8A-4147-A177-3AD203B41FA5}">
                      <a16:colId xmlns:a16="http://schemas.microsoft.com/office/drawing/2014/main" val="3058690923"/>
                    </a:ext>
                  </a:extLst>
                </a:gridCol>
                <a:gridCol w="924565">
                  <a:extLst>
                    <a:ext uri="{9D8B030D-6E8A-4147-A177-3AD203B41FA5}">
                      <a16:colId xmlns:a16="http://schemas.microsoft.com/office/drawing/2014/main" val="2057746071"/>
                    </a:ext>
                  </a:extLst>
                </a:gridCol>
                <a:gridCol w="1583349">
                  <a:extLst>
                    <a:ext uri="{9D8B030D-6E8A-4147-A177-3AD203B41FA5}">
                      <a16:colId xmlns:a16="http://schemas.microsoft.com/office/drawing/2014/main" val="2924838382"/>
                    </a:ext>
                  </a:extLst>
                </a:gridCol>
              </a:tblGrid>
              <a:tr h="255270">
                <a:tc gridSpan="3">
                  <a:txBody>
                    <a:bodyPr/>
                    <a:lstStyle/>
                    <a:p>
                      <a:pPr algn="ctr">
                        <a:lnSpc>
                          <a:spcPct val="107000"/>
                        </a:lnSpc>
                        <a:spcAft>
                          <a:spcPts val="0"/>
                        </a:spcAft>
                      </a:pPr>
                      <a:r>
                        <a:rPr lang="it-IT" sz="1200" dirty="0">
                          <a:solidFill>
                            <a:srgbClr val="FFFF00"/>
                          </a:solidFill>
                          <a:effectLst/>
                          <a:latin typeface="Barlow"/>
                        </a:rPr>
                        <a:t>Investimenti a carico Ateneo </a:t>
                      </a:r>
                      <a:endParaRPr lang="it-IT" sz="1200" dirty="0">
                        <a:solidFill>
                          <a:srgbClr val="FFFF00"/>
                        </a:solidFill>
                        <a:effectLst/>
                        <a:latin typeface="Barlow"/>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331296627"/>
                  </a:ext>
                </a:extLst>
              </a:tr>
              <a:tr h="255270">
                <a:tc>
                  <a:txBody>
                    <a:bodyPr/>
                    <a:lstStyle/>
                    <a:p>
                      <a:pPr>
                        <a:lnSpc>
                          <a:spcPct val="107000"/>
                        </a:lnSpc>
                        <a:spcAft>
                          <a:spcPts val="0"/>
                        </a:spcAft>
                      </a:pPr>
                      <a:r>
                        <a:rPr lang="it-IT" sz="1100">
                          <a:effectLst/>
                          <a:latin typeface="Barlow"/>
                        </a:rPr>
                        <a:t>Ruolo</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b="1" dirty="0">
                          <a:effectLst/>
                          <a:latin typeface="Barlow"/>
                        </a:rPr>
                        <a:t>n. posizioni</a:t>
                      </a:r>
                      <a:endParaRPr lang="it-IT" sz="1100" b="1"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b="1" dirty="0">
                          <a:effectLst/>
                          <a:latin typeface="Barlow"/>
                        </a:rPr>
                        <a:t>Importo €</a:t>
                      </a:r>
                      <a:endParaRPr lang="it-IT" sz="1100" b="1" dirty="0">
                        <a:effectLst/>
                        <a:latin typeface="Barlow"/>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232324644"/>
                  </a:ext>
                </a:extLst>
              </a:tr>
              <a:tr h="255270">
                <a:tc>
                  <a:txBody>
                    <a:bodyPr/>
                    <a:lstStyle/>
                    <a:p>
                      <a:pPr>
                        <a:lnSpc>
                          <a:spcPct val="107000"/>
                        </a:lnSpc>
                        <a:spcAft>
                          <a:spcPts val="0"/>
                        </a:spcAft>
                      </a:pPr>
                      <a:r>
                        <a:rPr lang="it-IT" sz="1100" dirty="0">
                          <a:effectLst/>
                          <a:latin typeface="Barlow"/>
                        </a:rPr>
                        <a:t>PO</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29</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rowSpan="5">
                  <a:txBody>
                    <a:bodyPr/>
                    <a:lstStyle/>
                    <a:p>
                      <a:pPr algn="ctr">
                        <a:lnSpc>
                          <a:spcPct val="107000"/>
                        </a:lnSpc>
                        <a:spcAft>
                          <a:spcPts val="0"/>
                        </a:spcAft>
                      </a:pPr>
                      <a:r>
                        <a:rPr lang="it-IT" sz="1100" b="1" dirty="0">
                          <a:effectLst/>
                          <a:latin typeface="Barlow"/>
                        </a:rPr>
                        <a:t>1.690.717,00 €</a:t>
                      </a:r>
                      <a:r>
                        <a:rPr lang="it-IT" sz="1100" dirty="0">
                          <a:effectLst/>
                          <a:latin typeface="Barlow"/>
                        </a:rPr>
                        <a:t> </a:t>
                      </a:r>
                    </a:p>
                    <a:p>
                      <a:pPr algn="ctr">
                        <a:lnSpc>
                          <a:spcPct val="107000"/>
                        </a:lnSpc>
                        <a:spcAft>
                          <a:spcPts val="0"/>
                        </a:spcAft>
                      </a:pPr>
                      <a:r>
                        <a:rPr lang="it-IT" sz="1100" dirty="0">
                          <a:effectLst/>
                          <a:latin typeface="Barlow"/>
                        </a:rPr>
                        <a:t>(</a:t>
                      </a:r>
                      <a:r>
                        <a:rPr lang="it-IT" sz="1100" dirty="0" err="1">
                          <a:effectLst/>
                          <a:latin typeface="Barlow"/>
                        </a:rPr>
                        <a:t>CdA</a:t>
                      </a:r>
                      <a:r>
                        <a:rPr lang="it-IT" sz="1100" dirty="0">
                          <a:effectLst/>
                          <a:latin typeface="Barlow"/>
                        </a:rPr>
                        <a:t> 27 ottobre 2020) + </a:t>
                      </a:r>
                      <a:r>
                        <a:rPr lang="it-IT" sz="1100" b="1" dirty="0">
                          <a:effectLst/>
                          <a:latin typeface="Barlow"/>
                        </a:rPr>
                        <a:t>1.233.337,90€ </a:t>
                      </a:r>
                    </a:p>
                    <a:p>
                      <a:pPr algn="ctr">
                        <a:lnSpc>
                          <a:spcPct val="107000"/>
                        </a:lnSpc>
                        <a:spcAft>
                          <a:spcPts val="0"/>
                        </a:spcAft>
                      </a:pPr>
                      <a:r>
                        <a:rPr lang="it-IT" sz="1100" dirty="0">
                          <a:effectLst/>
                          <a:latin typeface="Barlow"/>
                        </a:rPr>
                        <a:t>(</a:t>
                      </a:r>
                      <a:r>
                        <a:rPr lang="it-IT" sz="1100" dirty="0" err="1">
                          <a:effectLst/>
                          <a:latin typeface="Barlow"/>
                        </a:rPr>
                        <a:t>CdA</a:t>
                      </a:r>
                      <a:r>
                        <a:rPr lang="it-IT" sz="1100" dirty="0">
                          <a:effectLst/>
                          <a:latin typeface="Barlow"/>
                        </a:rPr>
                        <a:t> 28 giugno 2022) = </a:t>
                      </a:r>
                      <a:r>
                        <a:rPr lang="it-IT" sz="1100" b="1" dirty="0">
                          <a:effectLst/>
                          <a:latin typeface="Barlow"/>
                        </a:rPr>
                        <a:t>2.924.054,90</a:t>
                      </a:r>
                      <a:endParaRPr lang="it-IT" sz="1100" b="1" dirty="0">
                        <a:effectLst/>
                        <a:latin typeface="Barlow"/>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027226677"/>
                  </a:ext>
                </a:extLst>
              </a:tr>
              <a:tr h="255270">
                <a:tc>
                  <a:txBody>
                    <a:bodyPr/>
                    <a:lstStyle/>
                    <a:p>
                      <a:pPr>
                        <a:lnSpc>
                          <a:spcPct val="107000"/>
                        </a:lnSpc>
                        <a:spcAft>
                          <a:spcPts val="0"/>
                        </a:spcAft>
                      </a:pPr>
                      <a:r>
                        <a:rPr lang="it-IT" sz="1100">
                          <a:effectLst/>
                          <a:latin typeface="Barlow"/>
                        </a:rPr>
                        <a:t>PA</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11</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1847151012"/>
                  </a:ext>
                </a:extLst>
              </a:tr>
              <a:tr h="255270">
                <a:tc>
                  <a:txBody>
                    <a:bodyPr/>
                    <a:lstStyle/>
                    <a:p>
                      <a:pPr>
                        <a:lnSpc>
                          <a:spcPct val="107000"/>
                        </a:lnSpc>
                        <a:spcAft>
                          <a:spcPts val="0"/>
                        </a:spcAft>
                      </a:pPr>
                      <a:r>
                        <a:rPr lang="it-IT" sz="1100">
                          <a:effectLst/>
                          <a:latin typeface="Barlow"/>
                        </a:rPr>
                        <a:t>RTD A)</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0</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4276128219"/>
                  </a:ext>
                </a:extLst>
              </a:tr>
              <a:tr h="255270">
                <a:tc>
                  <a:txBody>
                    <a:bodyPr/>
                    <a:lstStyle/>
                    <a:p>
                      <a:pPr>
                        <a:lnSpc>
                          <a:spcPct val="107000"/>
                        </a:lnSpc>
                        <a:spcAft>
                          <a:spcPts val="0"/>
                        </a:spcAft>
                      </a:pPr>
                      <a:r>
                        <a:rPr lang="it-IT" sz="1100">
                          <a:effectLst/>
                          <a:latin typeface="Barlow"/>
                        </a:rPr>
                        <a:t>RTD B)/RTT</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7</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1157171730"/>
                  </a:ext>
                </a:extLst>
              </a:tr>
              <a:tr h="255270">
                <a:tc>
                  <a:txBody>
                    <a:bodyPr/>
                    <a:lstStyle/>
                    <a:p>
                      <a:pPr>
                        <a:lnSpc>
                          <a:spcPct val="107000"/>
                        </a:lnSpc>
                        <a:spcAft>
                          <a:spcPts val="0"/>
                        </a:spcAft>
                      </a:pPr>
                      <a:r>
                        <a:rPr lang="it-IT" sz="1100">
                          <a:effectLst/>
                          <a:latin typeface="Barlow"/>
                        </a:rPr>
                        <a:t>Totale</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47</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342919685"/>
                  </a:ext>
                </a:extLst>
              </a:tr>
            </a:tbl>
          </a:graphicData>
        </a:graphic>
      </p:graphicFrame>
      <p:sp>
        <p:nvSpPr>
          <p:cNvPr id="4" name="Titolo 3">
            <a:extLst>
              <a:ext uri="{FF2B5EF4-FFF2-40B4-BE49-F238E27FC236}">
                <a16:creationId xmlns:a16="http://schemas.microsoft.com/office/drawing/2014/main" id="{BF9F0F7E-1837-4DC4-A94F-FC5F6E8F3003}"/>
              </a:ext>
            </a:extLst>
          </p:cNvPr>
          <p:cNvSpPr>
            <a:spLocks noGrp="1"/>
          </p:cNvSpPr>
          <p:nvPr>
            <p:ph type="title"/>
          </p:nvPr>
        </p:nvSpPr>
        <p:spPr/>
        <p:txBody>
          <a:bodyPr/>
          <a:lstStyle/>
          <a:p>
            <a:r>
              <a:rPr lang="it-IT" dirty="0"/>
              <a:t>Investimenti sul capitale umano</a:t>
            </a:r>
          </a:p>
        </p:txBody>
      </p:sp>
      <p:graphicFrame>
        <p:nvGraphicFramePr>
          <p:cNvPr id="11" name="Tabella 10">
            <a:extLst>
              <a:ext uri="{FF2B5EF4-FFF2-40B4-BE49-F238E27FC236}">
                <a16:creationId xmlns:a16="http://schemas.microsoft.com/office/drawing/2014/main" id="{ED0E6572-937F-4D9A-8C97-CA726D774713}"/>
              </a:ext>
            </a:extLst>
          </p:cNvPr>
          <p:cNvGraphicFramePr>
            <a:graphicFrameLocks noGrp="1"/>
          </p:cNvGraphicFramePr>
          <p:nvPr>
            <p:extLst>
              <p:ext uri="{D42A27DB-BD31-4B8C-83A1-F6EECF244321}">
                <p14:modId xmlns:p14="http://schemas.microsoft.com/office/powerpoint/2010/main" val="3365262907"/>
              </p:ext>
            </p:extLst>
          </p:nvPr>
        </p:nvGraphicFramePr>
        <p:xfrm>
          <a:off x="8198630" y="4078434"/>
          <a:ext cx="3582681" cy="2279260"/>
        </p:xfrm>
        <a:graphic>
          <a:graphicData uri="http://schemas.openxmlformats.org/drawingml/2006/table">
            <a:tbl>
              <a:tblPr firstRow="1" firstCol="1" bandRow="1">
                <a:tableStyleId>{69012ECD-51FC-41F1-AA8D-1B2483CD663E}</a:tableStyleId>
              </a:tblPr>
              <a:tblGrid>
                <a:gridCol w="1460500">
                  <a:extLst>
                    <a:ext uri="{9D8B030D-6E8A-4147-A177-3AD203B41FA5}">
                      <a16:colId xmlns:a16="http://schemas.microsoft.com/office/drawing/2014/main" val="2480422949"/>
                    </a:ext>
                  </a:extLst>
                </a:gridCol>
                <a:gridCol w="984885">
                  <a:extLst>
                    <a:ext uri="{9D8B030D-6E8A-4147-A177-3AD203B41FA5}">
                      <a16:colId xmlns:a16="http://schemas.microsoft.com/office/drawing/2014/main" val="243364054"/>
                    </a:ext>
                  </a:extLst>
                </a:gridCol>
                <a:gridCol w="1137296">
                  <a:extLst>
                    <a:ext uri="{9D8B030D-6E8A-4147-A177-3AD203B41FA5}">
                      <a16:colId xmlns:a16="http://schemas.microsoft.com/office/drawing/2014/main" val="4018501365"/>
                    </a:ext>
                  </a:extLst>
                </a:gridCol>
              </a:tblGrid>
              <a:tr h="320176">
                <a:tc gridSpan="3">
                  <a:txBody>
                    <a:bodyPr/>
                    <a:lstStyle/>
                    <a:p>
                      <a:pPr algn="ctr">
                        <a:lnSpc>
                          <a:spcPct val="107000"/>
                        </a:lnSpc>
                        <a:spcAft>
                          <a:spcPts val="0"/>
                        </a:spcAft>
                      </a:pPr>
                      <a:r>
                        <a:rPr lang="it-IT" sz="1200" dirty="0">
                          <a:effectLst/>
                          <a:latin typeface="Barlow"/>
                        </a:rPr>
                        <a:t>C. </a:t>
                      </a:r>
                      <a:r>
                        <a:rPr lang="it-IT" sz="1200" dirty="0">
                          <a:solidFill>
                            <a:srgbClr val="FFFF00"/>
                          </a:solidFill>
                          <a:effectLst/>
                          <a:latin typeface="Barlow"/>
                        </a:rPr>
                        <a:t>Investimenti regionali </a:t>
                      </a:r>
                    </a:p>
                    <a:p>
                      <a:pPr algn="ctr">
                        <a:lnSpc>
                          <a:spcPct val="107000"/>
                        </a:lnSpc>
                        <a:spcAft>
                          <a:spcPts val="0"/>
                        </a:spcAft>
                      </a:pPr>
                      <a:r>
                        <a:rPr lang="it-IT" sz="1100" b="0" dirty="0">
                          <a:solidFill>
                            <a:srgbClr val="FFFF00"/>
                          </a:solidFill>
                          <a:effectLst/>
                          <a:latin typeface="Barlow"/>
                        </a:rPr>
                        <a:t>(Regione Veneto)</a:t>
                      </a:r>
                      <a:endParaRPr lang="it-IT" sz="1100" b="0" dirty="0">
                        <a:solidFill>
                          <a:srgbClr val="FFFF00"/>
                        </a:solidFill>
                        <a:effectLst/>
                        <a:latin typeface="Barlow"/>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989280318"/>
                  </a:ext>
                </a:extLst>
              </a:tr>
              <a:tr h="320176">
                <a:tc>
                  <a:txBody>
                    <a:bodyPr/>
                    <a:lstStyle/>
                    <a:p>
                      <a:pPr>
                        <a:lnSpc>
                          <a:spcPct val="107000"/>
                        </a:lnSpc>
                        <a:spcAft>
                          <a:spcPts val="0"/>
                        </a:spcAft>
                      </a:pPr>
                      <a:r>
                        <a:rPr lang="it-IT" sz="1100" dirty="0">
                          <a:effectLst/>
                          <a:latin typeface="Barlow"/>
                        </a:rPr>
                        <a:t>Ruolo</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b="1" dirty="0">
                          <a:effectLst/>
                          <a:latin typeface="Barlow"/>
                        </a:rPr>
                        <a:t>n. posizioni</a:t>
                      </a:r>
                      <a:endParaRPr lang="it-IT" sz="1100" b="1"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b="1" dirty="0">
                          <a:effectLst/>
                          <a:latin typeface="Barlow"/>
                        </a:rPr>
                        <a:t>Importo €</a:t>
                      </a:r>
                      <a:endParaRPr lang="it-IT" sz="1100" b="1" dirty="0">
                        <a:effectLst/>
                        <a:latin typeface="Barlow"/>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992809943"/>
                  </a:ext>
                </a:extLst>
              </a:tr>
              <a:tr h="320176">
                <a:tc>
                  <a:txBody>
                    <a:bodyPr/>
                    <a:lstStyle/>
                    <a:p>
                      <a:pPr>
                        <a:lnSpc>
                          <a:spcPct val="107000"/>
                        </a:lnSpc>
                        <a:spcAft>
                          <a:spcPts val="0"/>
                        </a:spcAft>
                      </a:pPr>
                      <a:r>
                        <a:rPr lang="it-IT" sz="1100" dirty="0">
                          <a:effectLst/>
                          <a:latin typeface="Barlow"/>
                        </a:rPr>
                        <a:t>PO</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0</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rowSpan="5">
                  <a:txBody>
                    <a:bodyPr/>
                    <a:lstStyle/>
                    <a:p>
                      <a:pPr algn="ctr">
                        <a:lnSpc>
                          <a:spcPct val="107000"/>
                        </a:lnSpc>
                        <a:spcAft>
                          <a:spcPts val="0"/>
                        </a:spcAft>
                      </a:pPr>
                      <a:r>
                        <a:rPr lang="it-IT" sz="1100" b="1" dirty="0">
                          <a:solidFill>
                            <a:srgbClr val="C00000"/>
                          </a:solidFill>
                          <a:effectLst/>
                          <a:latin typeface="Barlow"/>
                        </a:rPr>
                        <a:t>6.486.659,20 €</a:t>
                      </a:r>
                      <a:endParaRPr lang="it-IT" sz="1100" b="1" dirty="0">
                        <a:solidFill>
                          <a:srgbClr val="C00000"/>
                        </a:solidFill>
                        <a:effectLst/>
                        <a:latin typeface="Barlow"/>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28586903"/>
                  </a:ext>
                </a:extLst>
              </a:tr>
              <a:tr h="320176">
                <a:tc>
                  <a:txBody>
                    <a:bodyPr/>
                    <a:lstStyle/>
                    <a:p>
                      <a:pPr>
                        <a:lnSpc>
                          <a:spcPct val="107000"/>
                        </a:lnSpc>
                        <a:spcAft>
                          <a:spcPts val="0"/>
                        </a:spcAft>
                      </a:pPr>
                      <a:r>
                        <a:rPr lang="it-IT" sz="1100" dirty="0">
                          <a:effectLst/>
                          <a:latin typeface="Barlow"/>
                        </a:rPr>
                        <a:t>PA</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4</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3533788246"/>
                  </a:ext>
                </a:extLst>
              </a:tr>
              <a:tr h="320176">
                <a:tc>
                  <a:txBody>
                    <a:bodyPr/>
                    <a:lstStyle/>
                    <a:p>
                      <a:pPr>
                        <a:lnSpc>
                          <a:spcPct val="107000"/>
                        </a:lnSpc>
                        <a:spcAft>
                          <a:spcPts val="0"/>
                        </a:spcAft>
                      </a:pPr>
                      <a:r>
                        <a:rPr lang="it-IT" sz="1100">
                          <a:effectLst/>
                          <a:latin typeface="Barlow"/>
                        </a:rPr>
                        <a:t>RTD A)</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a:effectLst/>
                          <a:latin typeface="Barlow"/>
                        </a:rPr>
                        <a:t>0</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2441598658"/>
                  </a:ext>
                </a:extLst>
              </a:tr>
              <a:tr h="320176">
                <a:tc>
                  <a:txBody>
                    <a:bodyPr/>
                    <a:lstStyle/>
                    <a:p>
                      <a:pPr>
                        <a:lnSpc>
                          <a:spcPct val="107000"/>
                        </a:lnSpc>
                        <a:spcAft>
                          <a:spcPts val="0"/>
                        </a:spcAft>
                      </a:pPr>
                      <a:r>
                        <a:rPr lang="it-IT" sz="1100">
                          <a:effectLst/>
                          <a:latin typeface="Barlow"/>
                        </a:rPr>
                        <a:t>RTD B)/RTT</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0</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4268157952"/>
                  </a:ext>
                </a:extLst>
              </a:tr>
              <a:tr h="320176">
                <a:tc>
                  <a:txBody>
                    <a:bodyPr/>
                    <a:lstStyle/>
                    <a:p>
                      <a:pPr>
                        <a:lnSpc>
                          <a:spcPct val="107000"/>
                        </a:lnSpc>
                        <a:spcAft>
                          <a:spcPts val="0"/>
                        </a:spcAft>
                      </a:pPr>
                      <a:r>
                        <a:rPr lang="it-IT" sz="1100">
                          <a:effectLst/>
                          <a:latin typeface="Barlow"/>
                        </a:rPr>
                        <a:t>Totale</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4</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3657946232"/>
                  </a:ext>
                </a:extLst>
              </a:tr>
            </a:tbl>
          </a:graphicData>
        </a:graphic>
      </p:graphicFrame>
      <p:graphicFrame>
        <p:nvGraphicFramePr>
          <p:cNvPr id="12" name="Tabella 11">
            <a:extLst>
              <a:ext uri="{FF2B5EF4-FFF2-40B4-BE49-F238E27FC236}">
                <a16:creationId xmlns:a16="http://schemas.microsoft.com/office/drawing/2014/main" id="{11B0CBE1-E9A9-40D1-BE08-8739B9D040AB}"/>
              </a:ext>
            </a:extLst>
          </p:cNvPr>
          <p:cNvGraphicFramePr>
            <a:graphicFrameLocks noGrp="1"/>
          </p:cNvGraphicFramePr>
          <p:nvPr>
            <p:extLst>
              <p:ext uri="{D42A27DB-BD31-4B8C-83A1-F6EECF244321}">
                <p14:modId xmlns:p14="http://schemas.microsoft.com/office/powerpoint/2010/main" val="1920352703"/>
              </p:ext>
            </p:extLst>
          </p:nvPr>
        </p:nvGraphicFramePr>
        <p:xfrm>
          <a:off x="271052" y="2935549"/>
          <a:ext cx="7627224" cy="413576"/>
        </p:xfrm>
        <a:graphic>
          <a:graphicData uri="http://schemas.openxmlformats.org/drawingml/2006/table">
            <a:tbl>
              <a:tblPr firstRow="1" firstCol="1" bandRow="1">
                <a:tableStyleId>{69012ECD-51FC-41F1-AA8D-1B2483CD663E}</a:tableStyleId>
              </a:tblPr>
              <a:tblGrid>
                <a:gridCol w="2200435">
                  <a:extLst>
                    <a:ext uri="{9D8B030D-6E8A-4147-A177-3AD203B41FA5}">
                      <a16:colId xmlns:a16="http://schemas.microsoft.com/office/drawing/2014/main" val="162552383"/>
                    </a:ext>
                  </a:extLst>
                </a:gridCol>
                <a:gridCol w="2263460">
                  <a:extLst>
                    <a:ext uri="{9D8B030D-6E8A-4147-A177-3AD203B41FA5}">
                      <a16:colId xmlns:a16="http://schemas.microsoft.com/office/drawing/2014/main" val="288942348"/>
                    </a:ext>
                  </a:extLst>
                </a:gridCol>
                <a:gridCol w="3163329">
                  <a:extLst>
                    <a:ext uri="{9D8B030D-6E8A-4147-A177-3AD203B41FA5}">
                      <a16:colId xmlns:a16="http://schemas.microsoft.com/office/drawing/2014/main" val="182692057"/>
                    </a:ext>
                  </a:extLst>
                </a:gridCol>
              </a:tblGrid>
              <a:tr h="255270">
                <a:tc>
                  <a:txBody>
                    <a:bodyPr/>
                    <a:lstStyle/>
                    <a:p>
                      <a:pPr>
                        <a:lnSpc>
                          <a:spcPct val="107000"/>
                        </a:lnSpc>
                        <a:spcAft>
                          <a:spcPts val="0"/>
                        </a:spcAft>
                      </a:pPr>
                      <a:r>
                        <a:rPr lang="it-IT" sz="2800" dirty="0">
                          <a:solidFill>
                            <a:srgbClr val="FFFF00"/>
                          </a:solidFill>
                          <a:effectLst/>
                          <a:latin typeface="Barlow"/>
                        </a:rPr>
                        <a:t>Totale A+B+C</a:t>
                      </a:r>
                      <a:endParaRPr lang="it-IT" sz="2800" dirty="0">
                        <a:solidFill>
                          <a:srgbClr val="FFFF00"/>
                        </a:solidFill>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2800" dirty="0">
                          <a:solidFill>
                            <a:srgbClr val="FFFF00"/>
                          </a:solidFill>
                          <a:effectLst/>
                          <a:latin typeface="Barlow"/>
                        </a:rPr>
                        <a:t>275 posizioni</a:t>
                      </a:r>
                      <a:endParaRPr lang="it-IT" sz="2800" dirty="0">
                        <a:solidFill>
                          <a:srgbClr val="FFFF00"/>
                        </a:solidFill>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2800" dirty="0">
                          <a:solidFill>
                            <a:srgbClr val="FFFF00"/>
                          </a:solidFill>
                          <a:effectLst/>
                          <a:latin typeface="Barlow"/>
                        </a:rPr>
                        <a:t>67.265.238,40 €</a:t>
                      </a:r>
                      <a:endParaRPr lang="it-IT" sz="2800" dirty="0">
                        <a:solidFill>
                          <a:srgbClr val="FFFF00"/>
                        </a:solidFill>
                        <a:effectLst/>
                        <a:latin typeface="Barlow"/>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207203955"/>
                  </a:ext>
                </a:extLst>
              </a:tr>
            </a:tbl>
          </a:graphicData>
        </a:graphic>
      </p:graphicFrame>
      <p:graphicFrame>
        <p:nvGraphicFramePr>
          <p:cNvPr id="2" name="Tabella 1">
            <a:extLst>
              <a:ext uri="{FF2B5EF4-FFF2-40B4-BE49-F238E27FC236}">
                <a16:creationId xmlns:a16="http://schemas.microsoft.com/office/drawing/2014/main" id="{3C0A7BEA-65B6-45E6-8A84-EC821437B962}"/>
              </a:ext>
            </a:extLst>
          </p:cNvPr>
          <p:cNvGraphicFramePr>
            <a:graphicFrameLocks noGrp="1"/>
          </p:cNvGraphicFramePr>
          <p:nvPr>
            <p:extLst>
              <p:ext uri="{D42A27DB-BD31-4B8C-83A1-F6EECF244321}">
                <p14:modId xmlns:p14="http://schemas.microsoft.com/office/powerpoint/2010/main" val="249145656"/>
              </p:ext>
            </p:extLst>
          </p:nvPr>
        </p:nvGraphicFramePr>
        <p:xfrm>
          <a:off x="271052" y="4078435"/>
          <a:ext cx="3582681" cy="2411667"/>
        </p:xfrm>
        <a:graphic>
          <a:graphicData uri="http://schemas.openxmlformats.org/drawingml/2006/table">
            <a:tbl>
              <a:tblPr firstRow="1" firstCol="1" bandRow="1">
                <a:tableStyleId>{69012ECD-51FC-41F1-AA8D-1B2483CD663E}</a:tableStyleId>
              </a:tblPr>
              <a:tblGrid>
                <a:gridCol w="822665">
                  <a:extLst>
                    <a:ext uri="{9D8B030D-6E8A-4147-A177-3AD203B41FA5}">
                      <a16:colId xmlns:a16="http://schemas.microsoft.com/office/drawing/2014/main" val="186959363"/>
                    </a:ext>
                  </a:extLst>
                </a:gridCol>
                <a:gridCol w="1273810">
                  <a:extLst>
                    <a:ext uri="{9D8B030D-6E8A-4147-A177-3AD203B41FA5}">
                      <a16:colId xmlns:a16="http://schemas.microsoft.com/office/drawing/2014/main" val="3214102953"/>
                    </a:ext>
                  </a:extLst>
                </a:gridCol>
                <a:gridCol w="1486206">
                  <a:extLst>
                    <a:ext uri="{9D8B030D-6E8A-4147-A177-3AD203B41FA5}">
                      <a16:colId xmlns:a16="http://schemas.microsoft.com/office/drawing/2014/main" val="1323544338"/>
                    </a:ext>
                  </a:extLst>
                </a:gridCol>
              </a:tblGrid>
              <a:tr h="638810">
                <a:tc gridSpan="3">
                  <a:txBody>
                    <a:bodyPr/>
                    <a:lstStyle/>
                    <a:p>
                      <a:pPr algn="ctr">
                        <a:lnSpc>
                          <a:spcPct val="107000"/>
                        </a:lnSpc>
                        <a:spcAft>
                          <a:spcPts val="0"/>
                        </a:spcAft>
                      </a:pPr>
                      <a:r>
                        <a:rPr lang="it-IT" sz="1100" b="1" dirty="0">
                          <a:effectLst/>
                          <a:latin typeface="Barlow"/>
                        </a:rPr>
                        <a:t>A</a:t>
                      </a:r>
                      <a:r>
                        <a:rPr lang="it-IT" sz="1100" b="1" dirty="0">
                          <a:solidFill>
                            <a:srgbClr val="FFFF00"/>
                          </a:solidFill>
                          <a:effectLst/>
                          <a:latin typeface="Barlow"/>
                        </a:rPr>
                        <a:t>. Finanziamenti esterni: Investimenti mediante collaborazioni con istituzioni ed enti presenti sul territorio </a:t>
                      </a:r>
                    </a:p>
                    <a:p>
                      <a:pPr algn="ctr">
                        <a:lnSpc>
                          <a:spcPct val="107000"/>
                        </a:lnSpc>
                        <a:spcAft>
                          <a:spcPts val="0"/>
                        </a:spcAft>
                      </a:pPr>
                      <a:r>
                        <a:rPr lang="it-IT" sz="1100" b="1" dirty="0">
                          <a:solidFill>
                            <a:srgbClr val="FFFF00"/>
                          </a:solidFill>
                          <a:effectLst/>
                          <a:latin typeface="Barlow"/>
                        </a:rPr>
                        <a:t>(Ospedale Pederzoli, Ospedale Sacro Cuore Negrar, Fondazione Cariverona, Camera di Commercio</a:t>
                      </a:r>
                      <a:r>
                        <a:rPr lang="it-IT" sz="1100" b="1" dirty="0">
                          <a:effectLst/>
                          <a:latin typeface="Barlow"/>
                        </a:rPr>
                        <a:t>)</a:t>
                      </a:r>
                      <a:endParaRPr lang="it-IT" sz="1100" b="1" dirty="0">
                        <a:effectLst/>
                        <a:latin typeface="Barlow"/>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713111265"/>
                  </a:ext>
                </a:extLst>
              </a:tr>
              <a:tr h="255270">
                <a:tc>
                  <a:txBody>
                    <a:bodyPr/>
                    <a:lstStyle/>
                    <a:p>
                      <a:pPr>
                        <a:lnSpc>
                          <a:spcPct val="107000"/>
                        </a:lnSpc>
                        <a:spcAft>
                          <a:spcPts val="0"/>
                        </a:spcAft>
                      </a:pPr>
                      <a:r>
                        <a:rPr lang="it-IT" sz="1100">
                          <a:effectLst/>
                          <a:latin typeface="Barlow"/>
                        </a:rPr>
                        <a:t>Ruolo</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b="1" dirty="0">
                          <a:effectLst/>
                          <a:latin typeface="Barlow"/>
                        </a:rPr>
                        <a:t>n. posizioni</a:t>
                      </a:r>
                      <a:endParaRPr lang="it-IT" sz="1100" b="1"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b="1" dirty="0">
                          <a:solidFill>
                            <a:srgbClr val="000000"/>
                          </a:solidFill>
                          <a:effectLst/>
                          <a:latin typeface="Barlow"/>
                          <a:ea typeface="Times New Roman" panose="02020603050405020304" pitchFamily="18" charset="0"/>
                          <a:cs typeface="Calibri" panose="020F0502020204030204" pitchFamily="34" charset="0"/>
                        </a:rPr>
                        <a:t>Importo €</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83308906"/>
                  </a:ext>
                </a:extLst>
              </a:tr>
              <a:tr h="255270">
                <a:tc>
                  <a:txBody>
                    <a:bodyPr/>
                    <a:lstStyle/>
                    <a:p>
                      <a:pPr>
                        <a:lnSpc>
                          <a:spcPct val="107000"/>
                        </a:lnSpc>
                        <a:spcAft>
                          <a:spcPts val="0"/>
                        </a:spcAft>
                      </a:pPr>
                      <a:r>
                        <a:rPr lang="it-IT" sz="1100" dirty="0">
                          <a:effectLst/>
                          <a:latin typeface="Barlow"/>
                        </a:rPr>
                        <a:t>PO</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7</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rowSpan="5">
                  <a:txBody>
                    <a:bodyPr/>
                    <a:lstStyle/>
                    <a:p>
                      <a:pPr algn="ctr">
                        <a:lnSpc>
                          <a:spcPct val="107000"/>
                        </a:lnSpc>
                        <a:spcAft>
                          <a:spcPts val="0"/>
                        </a:spcAft>
                      </a:pPr>
                      <a:r>
                        <a:rPr lang="it-IT" sz="1100" b="1" dirty="0">
                          <a:solidFill>
                            <a:srgbClr val="C00000"/>
                          </a:solidFill>
                          <a:effectLst/>
                          <a:latin typeface="Barlow"/>
                          <a:ea typeface="Times New Roman" panose="02020603050405020304" pitchFamily="18" charset="0"/>
                          <a:cs typeface="Calibri" panose="020F0502020204030204" pitchFamily="34" charset="0"/>
                        </a:rPr>
                        <a:t>11.051.658,81 €</a:t>
                      </a:r>
                      <a:endParaRPr lang="it-IT" sz="1100" dirty="0">
                        <a:solidFill>
                          <a:srgbClr val="C00000"/>
                        </a:solidFill>
                        <a:effectLst/>
                        <a:latin typeface="Barlow"/>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596945182"/>
                  </a:ext>
                </a:extLst>
              </a:tr>
              <a:tr h="255270">
                <a:tc>
                  <a:txBody>
                    <a:bodyPr/>
                    <a:lstStyle/>
                    <a:p>
                      <a:pPr>
                        <a:lnSpc>
                          <a:spcPct val="107000"/>
                        </a:lnSpc>
                        <a:spcAft>
                          <a:spcPts val="0"/>
                        </a:spcAft>
                      </a:pPr>
                      <a:r>
                        <a:rPr lang="it-IT" sz="1100">
                          <a:effectLst/>
                          <a:latin typeface="Barlow"/>
                        </a:rPr>
                        <a:t>PA</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6</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854855570"/>
                  </a:ext>
                </a:extLst>
              </a:tr>
              <a:tr h="255270">
                <a:tc>
                  <a:txBody>
                    <a:bodyPr/>
                    <a:lstStyle/>
                    <a:p>
                      <a:pPr>
                        <a:lnSpc>
                          <a:spcPct val="107000"/>
                        </a:lnSpc>
                        <a:spcAft>
                          <a:spcPts val="0"/>
                        </a:spcAft>
                      </a:pPr>
                      <a:r>
                        <a:rPr lang="it-IT" sz="1100">
                          <a:effectLst/>
                          <a:latin typeface="Barlow"/>
                        </a:rPr>
                        <a:t>RTD A)</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17</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1835649470"/>
                  </a:ext>
                </a:extLst>
              </a:tr>
              <a:tr h="255270">
                <a:tc>
                  <a:txBody>
                    <a:bodyPr/>
                    <a:lstStyle/>
                    <a:p>
                      <a:pPr>
                        <a:lnSpc>
                          <a:spcPct val="107000"/>
                        </a:lnSpc>
                        <a:spcAft>
                          <a:spcPts val="0"/>
                        </a:spcAft>
                      </a:pPr>
                      <a:r>
                        <a:rPr lang="it-IT" sz="1100">
                          <a:effectLst/>
                          <a:latin typeface="Barlow"/>
                        </a:rPr>
                        <a:t>RTD B)/RTT</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4</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563617663"/>
                  </a:ext>
                </a:extLst>
              </a:tr>
              <a:tr h="255270">
                <a:tc>
                  <a:txBody>
                    <a:bodyPr/>
                    <a:lstStyle/>
                    <a:p>
                      <a:pPr>
                        <a:lnSpc>
                          <a:spcPct val="107000"/>
                        </a:lnSpc>
                        <a:spcAft>
                          <a:spcPts val="0"/>
                        </a:spcAft>
                      </a:pPr>
                      <a:r>
                        <a:rPr lang="it-IT" sz="1100">
                          <a:effectLst/>
                          <a:latin typeface="Barlow"/>
                        </a:rPr>
                        <a:t>Totale</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34</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3143697769"/>
                  </a:ext>
                </a:extLst>
              </a:tr>
            </a:tbl>
          </a:graphicData>
        </a:graphic>
      </p:graphicFrame>
      <p:graphicFrame>
        <p:nvGraphicFramePr>
          <p:cNvPr id="3" name="Tabella 2">
            <a:extLst>
              <a:ext uri="{FF2B5EF4-FFF2-40B4-BE49-F238E27FC236}">
                <a16:creationId xmlns:a16="http://schemas.microsoft.com/office/drawing/2014/main" id="{DA7A2EE6-CEF1-4097-ACEE-6288091FD6BF}"/>
              </a:ext>
            </a:extLst>
          </p:cNvPr>
          <p:cNvGraphicFramePr>
            <a:graphicFrameLocks noGrp="1"/>
          </p:cNvGraphicFramePr>
          <p:nvPr>
            <p:extLst>
              <p:ext uri="{D42A27DB-BD31-4B8C-83A1-F6EECF244321}">
                <p14:modId xmlns:p14="http://schemas.microsoft.com/office/powerpoint/2010/main" val="3725425251"/>
              </p:ext>
            </p:extLst>
          </p:nvPr>
        </p:nvGraphicFramePr>
        <p:xfrm>
          <a:off x="4248132" y="4078434"/>
          <a:ext cx="3650142" cy="2369619"/>
        </p:xfrm>
        <a:graphic>
          <a:graphicData uri="http://schemas.openxmlformats.org/drawingml/2006/table">
            <a:tbl>
              <a:tblPr firstRow="1" firstCol="1" bandRow="1">
                <a:tableStyleId>{69012ECD-51FC-41F1-AA8D-1B2483CD663E}</a:tableStyleId>
              </a:tblPr>
              <a:tblGrid>
                <a:gridCol w="1275692">
                  <a:extLst>
                    <a:ext uri="{9D8B030D-6E8A-4147-A177-3AD203B41FA5}">
                      <a16:colId xmlns:a16="http://schemas.microsoft.com/office/drawing/2014/main" val="2044368068"/>
                    </a:ext>
                  </a:extLst>
                </a:gridCol>
                <a:gridCol w="860260">
                  <a:extLst>
                    <a:ext uri="{9D8B030D-6E8A-4147-A177-3AD203B41FA5}">
                      <a16:colId xmlns:a16="http://schemas.microsoft.com/office/drawing/2014/main" val="305189946"/>
                    </a:ext>
                  </a:extLst>
                </a:gridCol>
                <a:gridCol w="1514190">
                  <a:extLst>
                    <a:ext uri="{9D8B030D-6E8A-4147-A177-3AD203B41FA5}">
                      <a16:colId xmlns:a16="http://schemas.microsoft.com/office/drawing/2014/main" val="639750896"/>
                    </a:ext>
                  </a:extLst>
                </a:gridCol>
              </a:tblGrid>
              <a:tr h="855888">
                <a:tc gridSpan="3">
                  <a:txBody>
                    <a:bodyPr/>
                    <a:lstStyle/>
                    <a:p>
                      <a:pPr algn="ctr">
                        <a:lnSpc>
                          <a:spcPct val="107000"/>
                        </a:lnSpc>
                        <a:spcAft>
                          <a:spcPts val="0"/>
                        </a:spcAft>
                      </a:pPr>
                      <a:r>
                        <a:rPr lang="it-IT" sz="1100" dirty="0">
                          <a:effectLst/>
                          <a:latin typeface="Barlow"/>
                        </a:rPr>
                        <a:t>B. </a:t>
                      </a:r>
                      <a:r>
                        <a:rPr lang="it-IT" sz="1100" dirty="0">
                          <a:solidFill>
                            <a:srgbClr val="FFFF00"/>
                          </a:solidFill>
                          <a:effectLst/>
                          <a:latin typeface="Barlow"/>
                        </a:rPr>
                        <a:t>Finanziamenti esterni: Investimenti straordinari finanziati dal MUR </a:t>
                      </a:r>
                    </a:p>
                    <a:p>
                      <a:pPr algn="ctr">
                        <a:lnSpc>
                          <a:spcPct val="107000"/>
                        </a:lnSpc>
                        <a:spcAft>
                          <a:spcPts val="0"/>
                        </a:spcAft>
                      </a:pPr>
                      <a:r>
                        <a:rPr lang="it-IT" sz="1100" b="0" dirty="0">
                          <a:solidFill>
                            <a:srgbClr val="FFFF00"/>
                          </a:solidFill>
                          <a:effectLst/>
                          <a:latin typeface="Barlow"/>
                        </a:rPr>
                        <a:t>(</a:t>
                      </a:r>
                      <a:r>
                        <a:rPr lang="it-IT" sz="1100" b="1" dirty="0">
                          <a:solidFill>
                            <a:srgbClr val="FFFF00"/>
                          </a:solidFill>
                          <a:effectLst/>
                          <a:latin typeface="Barlow"/>
                        </a:rPr>
                        <a:t>Piani straordinari, PNRR, Dipartimenti di Eccellenza, PON, PNR, Bandi Rita Levi Montalcini, Chiamate dirette cofinanziate)</a:t>
                      </a:r>
                      <a:endParaRPr lang="it-IT" sz="1100" b="1" dirty="0">
                        <a:solidFill>
                          <a:srgbClr val="FFFF00"/>
                        </a:solidFill>
                        <a:effectLst/>
                        <a:latin typeface="Barlow"/>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604244025"/>
                  </a:ext>
                </a:extLst>
              </a:tr>
              <a:tr h="248262">
                <a:tc>
                  <a:txBody>
                    <a:bodyPr/>
                    <a:lstStyle/>
                    <a:p>
                      <a:pPr>
                        <a:lnSpc>
                          <a:spcPct val="107000"/>
                        </a:lnSpc>
                        <a:spcAft>
                          <a:spcPts val="0"/>
                        </a:spcAft>
                      </a:pPr>
                      <a:r>
                        <a:rPr lang="it-IT" sz="1100" dirty="0">
                          <a:effectLst/>
                          <a:latin typeface="Barlow"/>
                        </a:rPr>
                        <a:t>Ruolo</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b="1" dirty="0">
                          <a:effectLst/>
                          <a:latin typeface="Barlow"/>
                        </a:rPr>
                        <a:t>n. posizioni</a:t>
                      </a:r>
                      <a:endParaRPr lang="it-IT" sz="1100" b="1"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b="1" dirty="0">
                          <a:solidFill>
                            <a:srgbClr val="000000"/>
                          </a:solidFill>
                          <a:effectLst/>
                          <a:latin typeface="Barlow"/>
                          <a:ea typeface="Times New Roman" panose="02020603050405020304" pitchFamily="18" charset="0"/>
                          <a:cs typeface="Calibri" panose="020F0502020204030204" pitchFamily="34" charset="0"/>
                        </a:rPr>
                        <a:t>Importo €</a:t>
                      </a:r>
                      <a:endParaRPr lang="it-IT" sz="1100" b="1" dirty="0">
                        <a:effectLst/>
                        <a:latin typeface="Barlow"/>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910108789"/>
                  </a:ext>
                </a:extLst>
              </a:tr>
              <a:tr h="248262">
                <a:tc>
                  <a:txBody>
                    <a:bodyPr/>
                    <a:lstStyle/>
                    <a:p>
                      <a:pPr>
                        <a:lnSpc>
                          <a:spcPct val="107000"/>
                        </a:lnSpc>
                        <a:spcAft>
                          <a:spcPts val="0"/>
                        </a:spcAft>
                      </a:pPr>
                      <a:r>
                        <a:rPr lang="it-IT" sz="1100" dirty="0">
                          <a:effectLst/>
                          <a:latin typeface="Barlow"/>
                        </a:rPr>
                        <a:t>PO</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12</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rowSpan="5">
                  <a:txBody>
                    <a:bodyPr/>
                    <a:lstStyle/>
                    <a:p>
                      <a:pPr algn="ctr">
                        <a:lnSpc>
                          <a:spcPct val="107000"/>
                        </a:lnSpc>
                        <a:spcAft>
                          <a:spcPts val="0"/>
                        </a:spcAft>
                      </a:pPr>
                      <a:r>
                        <a:rPr lang="it-IT" sz="1100" b="1" dirty="0">
                          <a:solidFill>
                            <a:srgbClr val="C00000"/>
                          </a:solidFill>
                          <a:effectLst/>
                          <a:latin typeface="Barlow"/>
                          <a:ea typeface="Times New Roman" panose="02020603050405020304" pitchFamily="18" charset="0"/>
                          <a:cs typeface="Calibri" panose="020F0502020204030204" pitchFamily="34" charset="0"/>
                        </a:rPr>
                        <a:t>49.726.920,39 €</a:t>
                      </a:r>
                      <a:endParaRPr lang="it-IT" sz="1100" dirty="0">
                        <a:solidFill>
                          <a:srgbClr val="C00000"/>
                        </a:solidFill>
                        <a:effectLst/>
                        <a:latin typeface="Barlow"/>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252766829"/>
                  </a:ext>
                </a:extLst>
              </a:tr>
              <a:tr h="248262">
                <a:tc>
                  <a:txBody>
                    <a:bodyPr/>
                    <a:lstStyle/>
                    <a:p>
                      <a:pPr>
                        <a:lnSpc>
                          <a:spcPct val="107000"/>
                        </a:lnSpc>
                        <a:spcAft>
                          <a:spcPts val="0"/>
                        </a:spcAft>
                      </a:pPr>
                      <a:r>
                        <a:rPr lang="it-IT" sz="1100">
                          <a:effectLst/>
                          <a:latin typeface="Barlow"/>
                        </a:rPr>
                        <a:t>PA</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a:effectLst/>
                          <a:latin typeface="Barlow"/>
                        </a:rPr>
                        <a:t>43</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71380415"/>
                  </a:ext>
                </a:extLst>
              </a:tr>
              <a:tr h="248262">
                <a:tc>
                  <a:txBody>
                    <a:bodyPr/>
                    <a:lstStyle/>
                    <a:p>
                      <a:pPr>
                        <a:lnSpc>
                          <a:spcPct val="107000"/>
                        </a:lnSpc>
                        <a:spcAft>
                          <a:spcPts val="0"/>
                        </a:spcAft>
                      </a:pPr>
                      <a:r>
                        <a:rPr lang="it-IT" sz="1100" dirty="0">
                          <a:effectLst/>
                          <a:latin typeface="Barlow"/>
                        </a:rPr>
                        <a:t>RTD A)</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a:effectLst/>
                          <a:latin typeface="Barlow"/>
                        </a:rPr>
                        <a:t>75</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2708410491"/>
                  </a:ext>
                </a:extLst>
              </a:tr>
              <a:tr h="248262">
                <a:tc>
                  <a:txBody>
                    <a:bodyPr/>
                    <a:lstStyle/>
                    <a:p>
                      <a:pPr>
                        <a:lnSpc>
                          <a:spcPct val="107000"/>
                        </a:lnSpc>
                        <a:spcAft>
                          <a:spcPts val="0"/>
                        </a:spcAft>
                      </a:pPr>
                      <a:r>
                        <a:rPr lang="it-IT" sz="1100">
                          <a:effectLst/>
                          <a:latin typeface="Barlow"/>
                        </a:rPr>
                        <a:t>RTD B)/RTT</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a:effectLst/>
                          <a:latin typeface="Barlow"/>
                        </a:rPr>
                        <a:t>107</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1060309476"/>
                  </a:ext>
                </a:extLst>
              </a:tr>
              <a:tr h="248262">
                <a:tc>
                  <a:txBody>
                    <a:bodyPr/>
                    <a:lstStyle/>
                    <a:p>
                      <a:pPr>
                        <a:lnSpc>
                          <a:spcPct val="107000"/>
                        </a:lnSpc>
                        <a:spcAft>
                          <a:spcPts val="0"/>
                        </a:spcAft>
                      </a:pPr>
                      <a:r>
                        <a:rPr lang="it-IT" sz="1100">
                          <a:effectLst/>
                          <a:latin typeface="Barlow"/>
                        </a:rPr>
                        <a:t>Totale</a:t>
                      </a:r>
                      <a:endParaRPr lang="it-IT" sz="1100">
                        <a:effectLst/>
                        <a:latin typeface="Barlow"/>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it-IT" sz="1100" dirty="0">
                          <a:effectLst/>
                          <a:latin typeface="Barlow"/>
                        </a:rPr>
                        <a:t>237</a:t>
                      </a:r>
                      <a:endParaRPr lang="it-IT" sz="1100" dirty="0">
                        <a:effectLst/>
                        <a:latin typeface="Barlow"/>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it-IT"/>
                    </a:p>
                  </a:txBody>
                  <a:tcPr/>
                </a:tc>
                <a:extLst>
                  <a:ext uri="{0D108BD9-81ED-4DB2-BD59-A6C34878D82A}">
                    <a16:rowId xmlns:a16="http://schemas.microsoft.com/office/drawing/2014/main" val="982157535"/>
                  </a:ext>
                </a:extLst>
              </a:tr>
            </a:tbl>
          </a:graphicData>
        </a:graphic>
      </p:graphicFrame>
      <p:pic>
        <p:nvPicPr>
          <p:cNvPr id="6" name="Immagine 5"/>
          <p:cNvPicPr>
            <a:picLocks noChangeAspect="1"/>
          </p:cNvPicPr>
          <p:nvPr/>
        </p:nvPicPr>
        <p:blipFill>
          <a:blip r:embed="rId2"/>
          <a:stretch>
            <a:fillRect/>
          </a:stretch>
        </p:blipFill>
        <p:spPr>
          <a:xfrm>
            <a:off x="2447766" y="5541785"/>
            <a:ext cx="1329907" cy="762066"/>
          </a:xfrm>
          <a:prstGeom prst="rect">
            <a:avLst/>
          </a:prstGeom>
        </p:spPr>
      </p:pic>
      <p:pic>
        <p:nvPicPr>
          <p:cNvPr id="7" name="Immagine 6"/>
          <p:cNvPicPr>
            <a:picLocks noChangeAspect="1"/>
          </p:cNvPicPr>
          <p:nvPr/>
        </p:nvPicPr>
        <p:blipFill>
          <a:blip r:embed="rId3"/>
          <a:stretch>
            <a:fillRect/>
          </a:stretch>
        </p:blipFill>
        <p:spPr>
          <a:xfrm>
            <a:off x="6475187" y="5541785"/>
            <a:ext cx="1329043" cy="762066"/>
          </a:xfrm>
          <a:prstGeom prst="rect">
            <a:avLst/>
          </a:prstGeom>
        </p:spPr>
      </p:pic>
      <p:pic>
        <p:nvPicPr>
          <p:cNvPr id="9" name="Immagine 8"/>
          <p:cNvPicPr>
            <a:picLocks noChangeAspect="1"/>
          </p:cNvPicPr>
          <p:nvPr/>
        </p:nvPicPr>
        <p:blipFill>
          <a:blip r:embed="rId3"/>
          <a:stretch>
            <a:fillRect/>
          </a:stretch>
        </p:blipFill>
        <p:spPr>
          <a:xfrm>
            <a:off x="10548423" y="5226509"/>
            <a:ext cx="1329043" cy="762066"/>
          </a:xfrm>
          <a:prstGeom prst="rect">
            <a:avLst/>
          </a:prstGeom>
        </p:spPr>
      </p:pic>
      <p:pic>
        <p:nvPicPr>
          <p:cNvPr id="10" name="Immagine 9"/>
          <p:cNvPicPr>
            <a:picLocks noChangeAspect="1"/>
          </p:cNvPicPr>
          <p:nvPr/>
        </p:nvPicPr>
        <p:blipFill>
          <a:blip r:embed="rId3"/>
          <a:stretch>
            <a:fillRect/>
          </a:stretch>
        </p:blipFill>
        <p:spPr>
          <a:xfrm>
            <a:off x="10289805" y="3398982"/>
            <a:ext cx="1329043" cy="449698"/>
          </a:xfrm>
          <a:prstGeom prst="rect">
            <a:avLst/>
          </a:prstGeom>
        </p:spPr>
      </p:pic>
    </p:spTree>
    <p:extLst>
      <p:ext uri="{BB962C8B-B14F-4D97-AF65-F5344CB8AC3E}">
        <p14:creationId xmlns:p14="http://schemas.microsoft.com/office/powerpoint/2010/main" val="276160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91038071-CE6A-4369-818D-6428AB3617F2}"/>
              </a:ext>
            </a:extLst>
          </p:cNvPr>
          <p:cNvSpPr>
            <a:spLocks noGrp="1"/>
          </p:cNvSpPr>
          <p:nvPr>
            <p:ph idx="14"/>
          </p:nvPr>
        </p:nvSpPr>
        <p:spPr>
          <a:xfrm>
            <a:off x="574753" y="2598822"/>
            <a:ext cx="11275579" cy="3789922"/>
          </a:xfrm>
        </p:spPr>
        <p:txBody>
          <a:bodyPr/>
          <a:lstStyle/>
          <a:p>
            <a:pPr algn="just"/>
            <a:r>
              <a:rPr lang="it-IT" sz="2000" b="1" dirty="0">
                <a:solidFill>
                  <a:srgbClr val="FF0000"/>
                </a:solidFill>
              </a:rPr>
              <a:t>PIAO 2022-24 </a:t>
            </a:r>
            <a:r>
              <a:rPr lang="it-IT" sz="2000" dirty="0"/>
              <a:t>- </a:t>
            </a:r>
            <a:r>
              <a:rPr lang="it-IT" sz="2000" b="1" i="1" dirty="0" err="1"/>
              <a:t>CdA</a:t>
            </a:r>
            <a:r>
              <a:rPr lang="it-IT" sz="2000" b="1" i="1" dirty="0"/>
              <a:t> 28 giugno 2022</a:t>
            </a:r>
          </a:p>
          <a:p>
            <a:pPr algn="just"/>
            <a:r>
              <a:rPr lang="it-IT" sz="2000" b="1" dirty="0"/>
              <a:t>RISORSE: oltre 3,1 mln </a:t>
            </a:r>
            <a:r>
              <a:rPr lang="it-IT" sz="2000" dirty="0"/>
              <a:t>di € Programmazione ordinaria + Programmazione straordinaria (DM 445 del 6 maggio 2022) per personale TA e CEL.</a:t>
            </a:r>
          </a:p>
          <a:p>
            <a:pPr algn="just"/>
            <a:r>
              <a:rPr lang="it-IT" sz="2000" b="1" dirty="0"/>
              <a:t>N. posizioni: più di 140 posti</a:t>
            </a:r>
            <a:r>
              <a:rPr lang="it-IT" sz="2000" dirty="0"/>
              <a:t> (concorsi esterni, PEV e stabilizzazioni) - </a:t>
            </a:r>
            <a:r>
              <a:rPr lang="it-IT" sz="2000" b="1" dirty="0"/>
              <a:t>elaborato il Piano annuale 2022 di attuazione del Piano triennale del fabbisogno</a:t>
            </a:r>
            <a:endParaRPr lang="it-IT" sz="2000" dirty="0"/>
          </a:p>
          <a:p>
            <a:r>
              <a:rPr lang="it-IT" sz="2000" b="1" dirty="0">
                <a:solidFill>
                  <a:srgbClr val="FF0000"/>
                </a:solidFill>
              </a:rPr>
              <a:t> </a:t>
            </a:r>
            <a:endParaRPr lang="it-IT" sz="2000" dirty="0">
              <a:solidFill>
                <a:srgbClr val="FF0000"/>
              </a:solidFill>
            </a:endParaRPr>
          </a:p>
          <a:p>
            <a:r>
              <a:rPr lang="it-IT" sz="2000" b="1" dirty="0">
                <a:solidFill>
                  <a:srgbClr val="FF0000"/>
                </a:solidFill>
              </a:rPr>
              <a:t>PIAO 2023-25 </a:t>
            </a:r>
            <a:r>
              <a:rPr lang="it-IT" sz="2000" dirty="0"/>
              <a:t>- </a:t>
            </a:r>
            <a:r>
              <a:rPr lang="it-IT" sz="2000" b="1" i="1" dirty="0" err="1"/>
              <a:t>CdA</a:t>
            </a:r>
            <a:r>
              <a:rPr lang="it-IT" sz="2000" b="1" i="1" dirty="0"/>
              <a:t> 31 gennaio 2023</a:t>
            </a:r>
          </a:p>
          <a:p>
            <a:r>
              <a:rPr lang="it-IT" sz="2000" b="1" dirty="0"/>
              <a:t>RISORSE: confermate le risorse pari a oltre 3,1 mln</a:t>
            </a:r>
            <a:endParaRPr lang="it-IT" sz="2000" dirty="0"/>
          </a:p>
          <a:p>
            <a:r>
              <a:rPr lang="it-IT" sz="2000" b="1" dirty="0"/>
              <a:t>N. posizioni: elaborato il Piano annuale 2023 di attuazione del Piano triennale del fabbisogno</a:t>
            </a:r>
            <a:endParaRPr lang="it-IT" sz="2000" dirty="0"/>
          </a:p>
          <a:p>
            <a:endParaRPr lang="it-IT" sz="2000" dirty="0"/>
          </a:p>
        </p:txBody>
      </p:sp>
      <p:sp>
        <p:nvSpPr>
          <p:cNvPr id="3" name="Segnaposto testo 2">
            <a:extLst>
              <a:ext uri="{FF2B5EF4-FFF2-40B4-BE49-F238E27FC236}">
                <a16:creationId xmlns:a16="http://schemas.microsoft.com/office/drawing/2014/main" id="{C50668A3-903A-4943-A351-0C4B6D726D23}"/>
              </a:ext>
            </a:extLst>
          </p:cNvPr>
          <p:cNvSpPr>
            <a:spLocks noGrp="1"/>
          </p:cNvSpPr>
          <p:nvPr>
            <p:ph type="body" sz="quarter" idx="13"/>
          </p:nvPr>
        </p:nvSpPr>
        <p:spPr>
          <a:xfrm>
            <a:off x="574752" y="1932037"/>
            <a:ext cx="11275579" cy="252000"/>
          </a:xfrm>
        </p:spPr>
        <p:txBody>
          <a:bodyPr/>
          <a:lstStyle/>
          <a:p>
            <a:r>
              <a:rPr lang="it-IT" sz="2000" b="1" dirty="0">
                <a:solidFill>
                  <a:srgbClr val="FF0000"/>
                </a:solidFill>
              </a:rPr>
              <a:t>Piano Integrato di Attività e Organizzazione della Pubblica Amministrazione (PIAO)</a:t>
            </a:r>
            <a:endParaRPr lang="it-IT" sz="2000" dirty="0">
              <a:solidFill>
                <a:srgbClr val="FF0000"/>
              </a:solidFill>
            </a:endParaRPr>
          </a:p>
        </p:txBody>
      </p:sp>
      <p:sp>
        <p:nvSpPr>
          <p:cNvPr id="4" name="Titolo 3">
            <a:extLst>
              <a:ext uri="{FF2B5EF4-FFF2-40B4-BE49-F238E27FC236}">
                <a16:creationId xmlns:a16="http://schemas.microsoft.com/office/drawing/2014/main" id="{BF9F0F7E-1837-4DC4-A94F-FC5F6E8F3003}"/>
              </a:ext>
            </a:extLst>
          </p:cNvPr>
          <p:cNvSpPr>
            <a:spLocks noGrp="1"/>
          </p:cNvSpPr>
          <p:nvPr>
            <p:ph type="title"/>
          </p:nvPr>
        </p:nvSpPr>
        <p:spPr>
          <a:xfrm>
            <a:off x="574964" y="1337252"/>
            <a:ext cx="11275368" cy="432000"/>
          </a:xfrm>
        </p:spPr>
        <p:txBody>
          <a:bodyPr/>
          <a:lstStyle/>
          <a:p>
            <a:r>
              <a:rPr lang="it-IT" dirty="0"/>
              <a:t>Investimenti sul capitale umano					</a:t>
            </a:r>
          </a:p>
        </p:txBody>
      </p:sp>
      <p:sp>
        <p:nvSpPr>
          <p:cNvPr id="7" name="Ovale 6">
            <a:extLst>
              <a:ext uri="{FF2B5EF4-FFF2-40B4-BE49-F238E27FC236}">
                <a16:creationId xmlns:a16="http://schemas.microsoft.com/office/drawing/2014/main" id="{D0A56863-33E5-4A5D-8F72-5F770EF0E67F}"/>
              </a:ext>
            </a:extLst>
          </p:cNvPr>
          <p:cNvSpPr/>
          <p:nvPr/>
        </p:nvSpPr>
        <p:spPr>
          <a:xfrm>
            <a:off x="4840448" y="4959926"/>
            <a:ext cx="1484851" cy="56082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spTree>
    <p:extLst>
      <p:ext uri="{BB962C8B-B14F-4D97-AF65-F5344CB8AC3E}">
        <p14:creationId xmlns:p14="http://schemas.microsoft.com/office/powerpoint/2010/main" val="30942403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239C521E-EDE5-49A8-9B0A-2A62E4214357}"/>
              </a:ext>
            </a:extLst>
          </p:cNvPr>
          <p:cNvSpPr>
            <a:spLocks noGrp="1"/>
          </p:cNvSpPr>
          <p:nvPr>
            <p:ph idx="14"/>
          </p:nvPr>
        </p:nvSpPr>
        <p:spPr>
          <a:xfrm>
            <a:off x="505742" y="2598822"/>
            <a:ext cx="11464585" cy="3215382"/>
          </a:xfrm>
        </p:spPr>
        <p:txBody>
          <a:bodyPr/>
          <a:lstStyle/>
          <a:p>
            <a:r>
              <a:rPr lang="it-IT" b="1" dirty="0">
                <a:latin typeface="Barlow"/>
              </a:rPr>
              <a:t>TOTALE ATTIVO DI STATO PATRIMONIALE</a:t>
            </a:r>
          </a:p>
          <a:p>
            <a:endParaRPr lang="it-IT" b="1" dirty="0">
              <a:latin typeface="Barlow"/>
            </a:endParaRPr>
          </a:p>
          <a:p>
            <a:endParaRPr lang="it-IT" b="1" dirty="0">
              <a:latin typeface="Barlow"/>
            </a:endParaRPr>
          </a:p>
          <a:p>
            <a:endParaRPr lang="it-IT" b="1" dirty="0">
              <a:latin typeface="Barlow"/>
            </a:endParaRPr>
          </a:p>
          <a:p>
            <a:r>
              <a:rPr lang="it-IT" b="1" dirty="0">
                <a:latin typeface="Barlow"/>
              </a:rPr>
              <a:t> UTILI DI ESERCIZIO</a:t>
            </a:r>
          </a:p>
          <a:p>
            <a:endParaRPr lang="it-IT" b="1" dirty="0">
              <a:latin typeface="Barlow"/>
            </a:endParaRPr>
          </a:p>
          <a:p>
            <a:endParaRPr lang="it-IT" b="1" dirty="0">
              <a:latin typeface="Barlow"/>
            </a:endParaRPr>
          </a:p>
          <a:p>
            <a:r>
              <a:rPr lang="it-IT" b="1" dirty="0">
                <a:latin typeface="Barlow"/>
              </a:rPr>
              <a:t>										    </a:t>
            </a:r>
            <a:r>
              <a:rPr lang="it-IT" sz="2400" b="1" dirty="0">
                <a:solidFill>
                  <a:schemeClr val="accent4">
                    <a:lumMod val="75000"/>
                  </a:schemeClr>
                </a:solidFill>
                <a:latin typeface="Barlow"/>
              </a:rPr>
              <a:t>€</a:t>
            </a:r>
            <a:r>
              <a:rPr lang="it-IT" sz="2400" b="1" dirty="0">
                <a:latin typeface="Barlow"/>
              </a:rPr>
              <a:t>  </a:t>
            </a:r>
            <a:r>
              <a:rPr lang="it-IT" sz="2400" b="1" dirty="0">
                <a:solidFill>
                  <a:schemeClr val="accent4">
                    <a:lumMod val="75000"/>
                  </a:schemeClr>
                </a:solidFill>
                <a:latin typeface="Barlow"/>
              </a:rPr>
              <a:t>9.0306.828</a:t>
            </a:r>
          </a:p>
          <a:p>
            <a:endParaRPr lang="it-IT" b="1" dirty="0">
              <a:latin typeface="Barlow"/>
            </a:endParaRPr>
          </a:p>
        </p:txBody>
      </p:sp>
      <p:sp>
        <p:nvSpPr>
          <p:cNvPr id="4" name="Titolo 3">
            <a:extLst>
              <a:ext uri="{FF2B5EF4-FFF2-40B4-BE49-F238E27FC236}">
                <a16:creationId xmlns:a16="http://schemas.microsoft.com/office/drawing/2014/main" id="{87991769-D77E-4516-99AF-6104A2DC7083}"/>
              </a:ext>
            </a:extLst>
          </p:cNvPr>
          <p:cNvSpPr>
            <a:spLocks noGrp="1"/>
          </p:cNvSpPr>
          <p:nvPr>
            <p:ph type="title"/>
          </p:nvPr>
        </p:nvSpPr>
        <p:spPr/>
        <p:txBody>
          <a:bodyPr/>
          <a:lstStyle/>
          <a:p>
            <a:r>
              <a:rPr lang="it-IT" dirty="0"/>
              <a:t>Conto economico e stato patrimoniale 					</a:t>
            </a:r>
          </a:p>
        </p:txBody>
      </p:sp>
      <p:sp>
        <p:nvSpPr>
          <p:cNvPr id="5" name="Rettangolo 4">
            <a:extLst>
              <a:ext uri="{FF2B5EF4-FFF2-40B4-BE49-F238E27FC236}">
                <a16:creationId xmlns:a16="http://schemas.microsoft.com/office/drawing/2014/main" id="{CF836F68-EB6B-4858-98F1-B3586EE86E9A}"/>
              </a:ext>
            </a:extLst>
          </p:cNvPr>
          <p:cNvSpPr/>
          <p:nvPr/>
        </p:nvSpPr>
        <p:spPr>
          <a:xfrm>
            <a:off x="5509141" y="469256"/>
            <a:ext cx="1362874" cy="584775"/>
          </a:xfrm>
          <a:prstGeom prst="rect">
            <a:avLst/>
          </a:prstGeom>
        </p:spPr>
        <p:txBody>
          <a:bodyPr wrap="none">
            <a:spAutoFit/>
          </a:bodyPr>
          <a:lstStyle/>
          <a:p>
            <a:r>
              <a:rPr lang="it-IT" sz="3200" b="1" spc="-150" dirty="0">
                <a:solidFill>
                  <a:srgbClr val="4D4D4C"/>
                </a:solidFill>
                <a:latin typeface="Barlow SemiBold" pitchFamily="2" charset="77"/>
                <a:ea typeface="+mj-ea"/>
                <a:cs typeface="+mj-cs"/>
              </a:rPr>
              <a:t>Slide 39</a:t>
            </a:r>
            <a:endParaRPr lang="it-IT" dirty="0"/>
          </a:p>
        </p:txBody>
      </p:sp>
      <p:graphicFrame>
        <p:nvGraphicFramePr>
          <p:cNvPr id="8" name="Tabella 7">
            <a:extLst>
              <a:ext uri="{FF2B5EF4-FFF2-40B4-BE49-F238E27FC236}">
                <a16:creationId xmlns:a16="http://schemas.microsoft.com/office/drawing/2014/main" id="{CC54029C-CF25-4E25-9FBC-4534EF364A60}"/>
              </a:ext>
            </a:extLst>
          </p:cNvPr>
          <p:cNvGraphicFramePr>
            <a:graphicFrameLocks noGrp="1"/>
          </p:cNvGraphicFramePr>
          <p:nvPr>
            <p:extLst>
              <p:ext uri="{D42A27DB-BD31-4B8C-83A1-F6EECF244321}">
                <p14:modId xmlns:p14="http://schemas.microsoft.com/office/powerpoint/2010/main" val="2258830"/>
              </p:ext>
            </p:extLst>
          </p:nvPr>
        </p:nvGraphicFramePr>
        <p:xfrm>
          <a:off x="5182357" y="2483141"/>
          <a:ext cx="6438524" cy="1010920"/>
        </p:xfrm>
        <a:graphic>
          <a:graphicData uri="http://schemas.openxmlformats.org/drawingml/2006/table">
            <a:tbl>
              <a:tblPr firstRow="1" bandRow="1">
                <a:tableStyleId>{69012ECD-51FC-41F1-AA8D-1B2483CD663E}</a:tableStyleId>
              </a:tblPr>
              <a:tblGrid>
                <a:gridCol w="2133941">
                  <a:extLst>
                    <a:ext uri="{9D8B030D-6E8A-4147-A177-3AD203B41FA5}">
                      <a16:colId xmlns:a16="http://schemas.microsoft.com/office/drawing/2014/main" val="903158841"/>
                    </a:ext>
                  </a:extLst>
                </a:gridCol>
                <a:gridCol w="2147978">
                  <a:extLst>
                    <a:ext uri="{9D8B030D-6E8A-4147-A177-3AD203B41FA5}">
                      <a16:colId xmlns:a16="http://schemas.microsoft.com/office/drawing/2014/main" val="2238412621"/>
                    </a:ext>
                  </a:extLst>
                </a:gridCol>
                <a:gridCol w="2156605">
                  <a:extLst>
                    <a:ext uri="{9D8B030D-6E8A-4147-A177-3AD203B41FA5}">
                      <a16:colId xmlns:a16="http://schemas.microsoft.com/office/drawing/2014/main" val="884031664"/>
                    </a:ext>
                  </a:extLst>
                </a:gridCol>
              </a:tblGrid>
              <a:tr h="0">
                <a:tc>
                  <a:txBody>
                    <a:bodyPr/>
                    <a:lstStyle/>
                    <a:p>
                      <a:pPr algn="ctr"/>
                      <a:r>
                        <a:rPr lang="it-IT" dirty="0">
                          <a:latin typeface="Barlow"/>
                        </a:rPr>
                        <a:t>Saldo al 31/12/2020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dirty="0">
                          <a:latin typeface="Barlow"/>
                        </a:rPr>
                        <a:t>Saldo al 31/12/2021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latin typeface="Barlow"/>
                        </a:rPr>
                        <a:t>Saldo al 31/12/2022</a:t>
                      </a:r>
                    </a:p>
                  </a:txBody>
                  <a:tcPr/>
                </a:tc>
                <a:extLst>
                  <a:ext uri="{0D108BD9-81ED-4DB2-BD59-A6C34878D82A}">
                    <a16:rowId xmlns:a16="http://schemas.microsoft.com/office/drawing/2014/main" val="428752612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b="1" dirty="0">
                          <a:latin typeface="Barlow"/>
                        </a:rPr>
                        <a:t>415.832.068</a:t>
                      </a:r>
                    </a:p>
                  </a:txBody>
                  <a:tcPr/>
                </a:tc>
                <a:tc>
                  <a:txBody>
                    <a:bodyPr/>
                    <a:lstStyle/>
                    <a:p>
                      <a:pPr algn="ctr"/>
                      <a:r>
                        <a:rPr lang="it-IT" b="1" dirty="0">
                          <a:latin typeface="Barlow"/>
                        </a:rPr>
                        <a:t>441.854.289</a:t>
                      </a:r>
                    </a:p>
                  </a:txBody>
                  <a:tcPr/>
                </a:tc>
                <a:tc>
                  <a:txBody>
                    <a:bodyPr/>
                    <a:lstStyle/>
                    <a:p>
                      <a:pPr algn="ctr"/>
                      <a:r>
                        <a:rPr lang="it-IT" b="1" dirty="0">
                          <a:latin typeface="Barlow"/>
                        </a:rPr>
                        <a:t>480.707.278</a:t>
                      </a:r>
                    </a:p>
                  </a:txBody>
                  <a:tcPr/>
                </a:tc>
                <a:extLst>
                  <a:ext uri="{0D108BD9-81ED-4DB2-BD59-A6C34878D82A}">
                    <a16:rowId xmlns:a16="http://schemas.microsoft.com/office/drawing/2014/main" val="1182270761"/>
                  </a:ext>
                </a:extLst>
              </a:tr>
            </a:tbl>
          </a:graphicData>
        </a:graphic>
      </p:graphicFrame>
      <p:graphicFrame>
        <p:nvGraphicFramePr>
          <p:cNvPr id="9" name="Tabella 8">
            <a:extLst>
              <a:ext uri="{FF2B5EF4-FFF2-40B4-BE49-F238E27FC236}">
                <a16:creationId xmlns:a16="http://schemas.microsoft.com/office/drawing/2014/main" id="{93CFFD99-E3CF-4CD8-9EAD-B43C4687B13D}"/>
              </a:ext>
            </a:extLst>
          </p:cNvPr>
          <p:cNvGraphicFramePr>
            <a:graphicFrameLocks noGrp="1"/>
          </p:cNvGraphicFramePr>
          <p:nvPr>
            <p:extLst>
              <p:ext uri="{D42A27DB-BD31-4B8C-83A1-F6EECF244321}">
                <p14:modId xmlns:p14="http://schemas.microsoft.com/office/powerpoint/2010/main" val="2823110716"/>
              </p:ext>
            </p:extLst>
          </p:nvPr>
        </p:nvGraphicFramePr>
        <p:xfrm>
          <a:off x="5182357" y="4002994"/>
          <a:ext cx="6438524" cy="736600"/>
        </p:xfrm>
        <a:graphic>
          <a:graphicData uri="http://schemas.openxmlformats.org/drawingml/2006/table">
            <a:tbl>
              <a:tblPr firstRow="1" bandRow="1">
                <a:tableStyleId>{69012ECD-51FC-41F1-AA8D-1B2483CD663E}</a:tableStyleId>
              </a:tblPr>
              <a:tblGrid>
                <a:gridCol w="2133941">
                  <a:extLst>
                    <a:ext uri="{9D8B030D-6E8A-4147-A177-3AD203B41FA5}">
                      <a16:colId xmlns:a16="http://schemas.microsoft.com/office/drawing/2014/main" val="903158841"/>
                    </a:ext>
                  </a:extLst>
                </a:gridCol>
                <a:gridCol w="2147978">
                  <a:extLst>
                    <a:ext uri="{9D8B030D-6E8A-4147-A177-3AD203B41FA5}">
                      <a16:colId xmlns:a16="http://schemas.microsoft.com/office/drawing/2014/main" val="2238412621"/>
                    </a:ext>
                  </a:extLst>
                </a:gridCol>
                <a:gridCol w="2156605">
                  <a:extLst>
                    <a:ext uri="{9D8B030D-6E8A-4147-A177-3AD203B41FA5}">
                      <a16:colId xmlns:a16="http://schemas.microsoft.com/office/drawing/2014/main" val="884031664"/>
                    </a:ext>
                  </a:extLst>
                </a:gridCol>
              </a:tblGrid>
              <a:tr h="0">
                <a:tc>
                  <a:txBody>
                    <a:bodyPr/>
                    <a:lstStyle/>
                    <a:p>
                      <a:pPr algn="ctr"/>
                      <a:r>
                        <a:rPr lang="it-IT" dirty="0">
                          <a:latin typeface="Barlow"/>
                        </a:rPr>
                        <a:t>Esercizio 2020</a:t>
                      </a:r>
                    </a:p>
                  </a:txBody>
                  <a:tcPr/>
                </a:tc>
                <a:tc>
                  <a:txBody>
                    <a:bodyPr/>
                    <a:lstStyle/>
                    <a:p>
                      <a:pPr algn="ctr"/>
                      <a:r>
                        <a:rPr lang="it-IT" dirty="0">
                          <a:latin typeface="Barlow"/>
                        </a:rPr>
                        <a:t>Esercizio 2021</a:t>
                      </a:r>
                    </a:p>
                  </a:txBody>
                  <a:tcPr/>
                </a:tc>
                <a:tc>
                  <a:txBody>
                    <a:bodyPr/>
                    <a:lstStyle/>
                    <a:p>
                      <a:pPr algn="ctr"/>
                      <a:r>
                        <a:rPr lang="it-IT" dirty="0">
                          <a:latin typeface="Barlow"/>
                        </a:rPr>
                        <a:t>Esercizio 2022</a:t>
                      </a:r>
                    </a:p>
                  </a:txBody>
                  <a:tcPr/>
                </a:tc>
                <a:extLst>
                  <a:ext uri="{0D108BD9-81ED-4DB2-BD59-A6C34878D82A}">
                    <a16:rowId xmlns:a16="http://schemas.microsoft.com/office/drawing/2014/main" val="428752612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b="1" dirty="0">
                          <a:latin typeface="Barlow"/>
                        </a:rPr>
                        <a:t>3.084.285</a:t>
                      </a:r>
                    </a:p>
                  </a:txBody>
                  <a:tcPr/>
                </a:tc>
                <a:tc>
                  <a:txBody>
                    <a:bodyPr/>
                    <a:lstStyle/>
                    <a:p>
                      <a:pPr algn="ctr"/>
                      <a:r>
                        <a:rPr lang="it-IT" b="1" dirty="0">
                          <a:latin typeface="Barlow"/>
                        </a:rPr>
                        <a:t>1.665. 871</a:t>
                      </a:r>
                    </a:p>
                  </a:txBody>
                  <a:tcPr/>
                </a:tc>
                <a:tc>
                  <a:txBody>
                    <a:bodyPr/>
                    <a:lstStyle/>
                    <a:p>
                      <a:pPr algn="ctr"/>
                      <a:r>
                        <a:rPr lang="it-IT" b="1" dirty="0">
                          <a:latin typeface="Barlow"/>
                        </a:rPr>
                        <a:t>4.556.672</a:t>
                      </a:r>
                    </a:p>
                  </a:txBody>
                  <a:tcPr/>
                </a:tc>
                <a:extLst>
                  <a:ext uri="{0D108BD9-81ED-4DB2-BD59-A6C34878D82A}">
                    <a16:rowId xmlns:a16="http://schemas.microsoft.com/office/drawing/2014/main" val="1182270761"/>
                  </a:ext>
                </a:extLst>
              </a:tr>
            </a:tbl>
          </a:graphicData>
        </a:graphic>
      </p:graphicFrame>
      <p:pic>
        <p:nvPicPr>
          <p:cNvPr id="3" name="Immagine 2"/>
          <p:cNvPicPr>
            <a:picLocks noChangeAspect="1"/>
          </p:cNvPicPr>
          <p:nvPr/>
        </p:nvPicPr>
        <p:blipFill>
          <a:blip r:embed="rId2"/>
          <a:stretch>
            <a:fillRect/>
          </a:stretch>
        </p:blipFill>
        <p:spPr>
          <a:xfrm>
            <a:off x="9509760" y="3158836"/>
            <a:ext cx="2028305" cy="335225"/>
          </a:xfrm>
          <a:prstGeom prst="rect">
            <a:avLst/>
          </a:prstGeom>
        </p:spPr>
      </p:pic>
      <p:pic>
        <p:nvPicPr>
          <p:cNvPr id="6" name="Immagine 5"/>
          <p:cNvPicPr>
            <a:picLocks noChangeAspect="1"/>
          </p:cNvPicPr>
          <p:nvPr/>
        </p:nvPicPr>
        <p:blipFill>
          <a:blip r:embed="rId3"/>
          <a:stretch>
            <a:fillRect/>
          </a:stretch>
        </p:blipFill>
        <p:spPr>
          <a:xfrm>
            <a:off x="352084" y="3974315"/>
            <a:ext cx="2491966" cy="502764"/>
          </a:xfrm>
          <a:prstGeom prst="rect">
            <a:avLst/>
          </a:prstGeom>
        </p:spPr>
      </p:pic>
      <p:pic>
        <p:nvPicPr>
          <p:cNvPr id="7" name="Immagine 6"/>
          <p:cNvPicPr>
            <a:picLocks noChangeAspect="1"/>
          </p:cNvPicPr>
          <p:nvPr/>
        </p:nvPicPr>
        <p:blipFill>
          <a:blip r:embed="rId3"/>
          <a:stretch>
            <a:fillRect/>
          </a:stretch>
        </p:blipFill>
        <p:spPr>
          <a:xfrm>
            <a:off x="9809355" y="5104015"/>
            <a:ext cx="2160971" cy="548639"/>
          </a:xfrm>
          <a:prstGeom prst="rect">
            <a:avLst/>
          </a:prstGeom>
        </p:spPr>
      </p:pic>
    </p:spTree>
    <p:extLst>
      <p:ext uri="{BB962C8B-B14F-4D97-AF65-F5344CB8AC3E}">
        <p14:creationId xmlns:p14="http://schemas.microsoft.com/office/powerpoint/2010/main" val="3129733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egnaposto contenuto 4">
            <a:extLst>
              <a:ext uri="{FF2B5EF4-FFF2-40B4-BE49-F238E27FC236}">
                <a16:creationId xmlns:a16="http://schemas.microsoft.com/office/drawing/2014/main" id="{9C9E3570-591C-4533-BAF7-C446E9EDF68D}"/>
              </a:ext>
            </a:extLst>
          </p:cNvPr>
          <p:cNvGraphicFramePr>
            <a:graphicFrameLocks noGrp="1"/>
          </p:cNvGraphicFramePr>
          <p:nvPr>
            <p:ph idx="14"/>
            <p:extLst>
              <p:ext uri="{D42A27DB-BD31-4B8C-83A1-F6EECF244321}">
                <p14:modId xmlns:p14="http://schemas.microsoft.com/office/powerpoint/2010/main" val="129474859"/>
              </p:ext>
            </p:extLst>
          </p:nvPr>
        </p:nvGraphicFramePr>
        <p:xfrm>
          <a:off x="207839" y="1927477"/>
          <a:ext cx="8178426" cy="4500616"/>
        </p:xfrm>
        <a:graphic>
          <a:graphicData uri="http://schemas.openxmlformats.org/drawingml/2006/table">
            <a:tbl>
              <a:tblPr>
                <a:tableStyleId>{69012ECD-51FC-41F1-AA8D-1B2483CD663E}</a:tableStyleId>
              </a:tblPr>
              <a:tblGrid>
                <a:gridCol w="5231476">
                  <a:extLst>
                    <a:ext uri="{9D8B030D-6E8A-4147-A177-3AD203B41FA5}">
                      <a16:colId xmlns:a16="http://schemas.microsoft.com/office/drawing/2014/main" val="1604118061"/>
                    </a:ext>
                  </a:extLst>
                </a:gridCol>
                <a:gridCol w="1021964">
                  <a:extLst>
                    <a:ext uri="{9D8B030D-6E8A-4147-A177-3AD203B41FA5}">
                      <a16:colId xmlns:a16="http://schemas.microsoft.com/office/drawing/2014/main" val="3661038568"/>
                    </a:ext>
                  </a:extLst>
                </a:gridCol>
                <a:gridCol w="962493">
                  <a:extLst>
                    <a:ext uri="{9D8B030D-6E8A-4147-A177-3AD203B41FA5}">
                      <a16:colId xmlns:a16="http://schemas.microsoft.com/office/drawing/2014/main" val="3011088576"/>
                    </a:ext>
                  </a:extLst>
                </a:gridCol>
                <a:gridCol w="962493">
                  <a:extLst>
                    <a:ext uri="{9D8B030D-6E8A-4147-A177-3AD203B41FA5}">
                      <a16:colId xmlns:a16="http://schemas.microsoft.com/office/drawing/2014/main" val="2709137044"/>
                    </a:ext>
                  </a:extLst>
                </a:gridCol>
              </a:tblGrid>
              <a:tr h="195180">
                <a:tc rowSpan="2">
                  <a:txBody>
                    <a:bodyPr/>
                    <a:lstStyle/>
                    <a:p>
                      <a:pPr algn="ctr" fontAlgn="ctr"/>
                      <a:r>
                        <a:rPr lang="it-IT" sz="1000" b="1" u="none" strike="noStrike" dirty="0">
                          <a:effectLst/>
                          <a:latin typeface="Barlow"/>
                        </a:rPr>
                        <a:t>OPERE RILEVANTI</a:t>
                      </a:r>
                      <a:endParaRPr lang="it-IT" sz="1000" b="1" i="0" u="none" strike="noStrike" dirty="0">
                        <a:solidFill>
                          <a:srgbClr val="000000"/>
                        </a:solidFill>
                        <a:effectLst/>
                        <a:latin typeface="Barlow"/>
                      </a:endParaRPr>
                    </a:p>
                  </a:txBody>
                  <a:tcPr marL="9525" marR="9525" marT="9525" marB="0" anchor="ctr"/>
                </a:tc>
                <a:tc rowSpan="2">
                  <a:txBody>
                    <a:bodyPr/>
                    <a:lstStyle/>
                    <a:p>
                      <a:pPr algn="ctr" fontAlgn="ctr"/>
                      <a:r>
                        <a:rPr lang="it-IT" sz="1000" b="1" u="none" strike="noStrike" dirty="0">
                          <a:effectLst/>
                          <a:latin typeface="Barlow"/>
                        </a:rPr>
                        <a:t>IMPORTO </a:t>
                      </a:r>
                      <a:endParaRPr lang="it-IT" sz="1000" b="1" i="0" u="none" strike="noStrike" dirty="0">
                        <a:solidFill>
                          <a:srgbClr val="000000"/>
                        </a:solidFill>
                        <a:effectLst/>
                        <a:latin typeface="Barlow"/>
                      </a:endParaRPr>
                    </a:p>
                  </a:txBody>
                  <a:tcPr marL="9525" marR="9525" marT="9525" marB="0" anchor="ctr"/>
                </a:tc>
                <a:tc gridSpan="2">
                  <a:txBody>
                    <a:bodyPr/>
                    <a:lstStyle/>
                    <a:p>
                      <a:pPr algn="ctr" fontAlgn="b"/>
                      <a:r>
                        <a:rPr lang="it-IT" sz="1000" b="1" u="none" strike="noStrike">
                          <a:effectLst/>
                          <a:latin typeface="Barlow"/>
                        </a:rPr>
                        <a:t>FINANZIAMENTO</a:t>
                      </a:r>
                      <a:endParaRPr lang="it-IT" sz="1000" b="1" i="0" u="none" strike="noStrike">
                        <a:solidFill>
                          <a:srgbClr val="000000"/>
                        </a:solidFill>
                        <a:effectLst/>
                        <a:latin typeface="Barlow"/>
                      </a:endParaRPr>
                    </a:p>
                  </a:txBody>
                  <a:tcPr marL="9525" marR="9525" marT="9525" marB="0" anchor="b"/>
                </a:tc>
                <a:tc hMerge="1">
                  <a:txBody>
                    <a:bodyPr/>
                    <a:lstStyle/>
                    <a:p>
                      <a:endParaRPr lang="it-IT"/>
                    </a:p>
                  </a:txBody>
                  <a:tcPr/>
                </a:tc>
                <a:extLst>
                  <a:ext uri="{0D108BD9-81ED-4DB2-BD59-A6C34878D82A}">
                    <a16:rowId xmlns:a16="http://schemas.microsoft.com/office/drawing/2014/main" val="1945890400"/>
                  </a:ext>
                </a:extLst>
              </a:tr>
              <a:tr h="241105">
                <a:tc vMerge="1">
                  <a:txBody>
                    <a:bodyPr/>
                    <a:lstStyle/>
                    <a:p>
                      <a:endParaRPr lang="it-IT"/>
                    </a:p>
                  </a:txBody>
                  <a:tcPr/>
                </a:tc>
                <a:tc vMerge="1">
                  <a:txBody>
                    <a:bodyPr/>
                    <a:lstStyle/>
                    <a:p>
                      <a:endParaRPr lang="it-IT"/>
                    </a:p>
                  </a:txBody>
                  <a:tcPr/>
                </a:tc>
                <a:tc>
                  <a:txBody>
                    <a:bodyPr/>
                    <a:lstStyle/>
                    <a:p>
                      <a:pPr algn="ctr" fontAlgn="b"/>
                      <a:r>
                        <a:rPr lang="it-IT" sz="1000" b="1" u="none" strike="noStrike" dirty="0">
                          <a:effectLst/>
                          <a:latin typeface="Barlow"/>
                        </a:rPr>
                        <a:t> MUR</a:t>
                      </a:r>
                      <a:endParaRPr lang="it-IT" sz="1000" b="1" i="0" u="none" strike="noStrike" dirty="0">
                        <a:solidFill>
                          <a:srgbClr val="000000"/>
                        </a:solidFill>
                        <a:effectLst/>
                        <a:latin typeface="Barlow"/>
                      </a:endParaRPr>
                    </a:p>
                  </a:txBody>
                  <a:tcPr marL="9525" marR="9525" marT="9525" marB="0" anchor="b"/>
                </a:tc>
                <a:tc>
                  <a:txBody>
                    <a:bodyPr/>
                    <a:lstStyle/>
                    <a:p>
                      <a:pPr algn="ctr" fontAlgn="b"/>
                      <a:r>
                        <a:rPr lang="it-IT" sz="1000" b="1" u="none" strike="noStrike" dirty="0">
                          <a:effectLst/>
                          <a:latin typeface="Barlow"/>
                        </a:rPr>
                        <a:t>ATENEO</a:t>
                      </a:r>
                      <a:endParaRPr lang="it-IT" sz="1000" b="1" i="0" u="none" strike="noStrike" dirty="0">
                        <a:solidFill>
                          <a:srgbClr val="000000"/>
                        </a:solidFill>
                        <a:effectLst/>
                        <a:latin typeface="Barlow"/>
                      </a:endParaRPr>
                    </a:p>
                  </a:txBody>
                  <a:tcPr marL="9525" marR="9525" marT="9525" marB="0" anchor="b"/>
                </a:tc>
                <a:extLst>
                  <a:ext uri="{0D108BD9-81ED-4DB2-BD59-A6C34878D82A}">
                    <a16:rowId xmlns:a16="http://schemas.microsoft.com/office/drawing/2014/main" val="3835210323"/>
                  </a:ext>
                </a:extLst>
              </a:tr>
              <a:tr h="304634">
                <a:tc>
                  <a:txBody>
                    <a:bodyPr/>
                    <a:lstStyle/>
                    <a:p>
                      <a:pPr algn="l" fontAlgn="b"/>
                      <a:r>
                        <a:rPr lang="it-IT" sz="1000" b="1" u="none" strike="noStrike" dirty="0">
                          <a:effectLst/>
                          <a:latin typeface="Barlow"/>
                        </a:rPr>
                        <a:t>INTERVENTI CONCLUSI 2019-2023</a:t>
                      </a:r>
                      <a:endParaRPr lang="it-IT" sz="1000" b="1" i="0" u="none" strike="noStrike" dirty="0">
                        <a:solidFill>
                          <a:srgbClr val="000000"/>
                        </a:solidFill>
                        <a:effectLst/>
                        <a:latin typeface="Barlow"/>
                      </a:endParaRPr>
                    </a:p>
                  </a:txBody>
                  <a:tcPr marL="9525" marR="9525" marT="9525" marB="0" anchor="b"/>
                </a:tc>
                <a:tc>
                  <a:txBody>
                    <a:bodyPr/>
                    <a:lstStyle/>
                    <a:p>
                      <a:pPr algn="l" fontAlgn="b"/>
                      <a:r>
                        <a:rPr lang="it-IT" sz="1000" u="none" strike="noStrike">
                          <a:effectLst/>
                          <a:latin typeface="Barlow"/>
                        </a:rPr>
                        <a:t> </a:t>
                      </a:r>
                      <a:endParaRPr lang="it-IT" sz="1000" b="0" i="0" u="none" strike="noStrike">
                        <a:solidFill>
                          <a:srgbClr val="000000"/>
                        </a:solidFill>
                        <a:effectLst/>
                        <a:latin typeface="Barlow"/>
                      </a:endParaRPr>
                    </a:p>
                  </a:txBody>
                  <a:tcPr marL="9525" marR="9525" marT="9525" marB="0" anchor="b"/>
                </a:tc>
                <a:tc>
                  <a:txBody>
                    <a:bodyPr/>
                    <a:lstStyle/>
                    <a:p>
                      <a:pPr algn="l" fontAlgn="b"/>
                      <a:r>
                        <a:rPr lang="it-IT" sz="1000" u="none" strike="noStrike">
                          <a:effectLst/>
                          <a:latin typeface="Barlow"/>
                        </a:rPr>
                        <a:t> </a:t>
                      </a:r>
                      <a:endParaRPr lang="it-IT" sz="1000" b="0" i="0" u="none" strike="noStrike">
                        <a:solidFill>
                          <a:srgbClr val="000000"/>
                        </a:solidFill>
                        <a:effectLst/>
                        <a:latin typeface="Barlow"/>
                      </a:endParaRPr>
                    </a:p>
                  </a:txBody>
                  <a:tcPr marL="9525" marR="9525" marT="9525" marB="0" anchor="b"/>
                </a:tc>
                <a:tc>
                  <a:txBody>
                    <a:bodyPr/>
                    <a:lstStyle/>
                    <a:p>
                      <a:pPr algn="l" fontAlgn="b"/>
                      <a:r>
                        <a:rPr lang="it-IT" sz="1000" u="none" strike="noStrike">
                          <a:effectLst/>
                          <a:latin typeface="Barlow"/>
                        </a:rPr>
                        <a:t> </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2016852465"/>
                  </a:ext>
                </a:extLst>
              </a:tr>
              <a:tr h="304634">
                <a:tc>
                  <a:txBody>
                    <a:bodyPr/>
                    <a:lstStyle/>
                    <a:p>
                      <a:pPr algn="l" fontAlgn="b"/>
                      <a:r>
                        <a:rPr lang="it-IT" sz="1000" u="none" strike="noStrike">
                          <a:effectLst/>
                          <a:latin typeface="Barlow"/>
                        </a:rPr>
                        <a:t>Nuovo edificio aule e laboratori didattici e centro per il trasferimento tecnologico - Cà Vignal 3</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€ 6.800.000,00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dirty="0">
                          <a:effectLst/>
                          <a:latin typeface="Barlow"/>
                        </a:rPr>
                        <a:t>€ 2.512.313,50</a:t>
                      </a:r>
                      <a:endParaRPr lang="it-IT"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€ 4.287.686,50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3447059069"/>
                  </a:ext>
                </a:extLst>
              </a:tr>
              <a:tr h="378879">
                <a:tc>
                  <a:txBody>
                    <a:bodyPr/>
                    <a:lstStyle/>
                    <a:p>
                      <a:pPr algn="l" fontAlgn="b"/>
                      <a:r>
                        <a:rPr lang="it-IT" sz="1000" u="none" strike="noStrike">
                          <a:effectLst/>
                          <a:latin typeface="Barlow"/>
                        </a:rPr>
                        <a:t>Villa Eugenia e pertinenze San Floriano (VR). Intervento di restauro fabbricato cantina di vinificazione</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€ 1.630.000,00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€ 621.878,00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€ 1.008.122,00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4028311098"/>
                  </a:ext>
                </a:extLst>
              </a:tr>
              <a:tr h="304634">
                <a:tc>
                  <a:txBody>
                    <a:bodyPr/>
                    <a:lstStyle/>
                    <a:p>
                      <a:pPr algn="l" fontAlgn="b"/>
                      <a:r>
                        <a:rPr lang="it-IT" sz="1000" u="none" strike="noStrike">
                          <a:effectLst/>
                          <a:latin typeface="Barlow"/>
                        </a:rPr>
                        <a:t>Lavori di messa a norma Chiostro San Francesco al fine dell’ottenimento agibilità e CPI</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€ 1.350.000,00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€ 518.204,50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dirty="0">
                          <a:effectLst/>
                          <a:latin typeface="Barlow"/>
                        </a:rPr>
                        <a:t>€ 831.795,50</a:t>
                      </a:r>
                      <a:endParaRPr lang="it-IT" sz="1000" b="0" i="0" u="none" strike="noStrike" dirty="0">
                        <a:solidFill>
                          <a:srgbClr val="000000"/>
                        </a:solidFill>
                        <a:effectLst/>
                        <a:latin typeface="Barlow"/>
                      </a:endParaRPr>
                    </a:p>
                  </a:txBody>
                  <a:tcPr marL="9525" marR="9525" marT="9525" marB="0" anchor="b"/>
                </a:tc>
                <a:extLst>
                  <a:ext uri="{0D108BD9-81ED-4DB2-BD59-A6C34878D82A}">
                    <a16:rowId xmlns:a16="http://schemas.microsoft.com/office/drawing/2014/main" val="815746250"/>
                  </a:ext>
                </a:extLst>
              </a:tr>
              <a:tr h="304634">
                <a:tc>
                  <a:txBody>
                    <a:bodyPr/>
                    <a:lstStyle/>
                    <a:p>
                      <a:pPr algn="l" fontAlgn="b"/>
                      <a:r>
                        <a:rPr lang="it-IT" sz="1000" u="none" strike="noStrike">
                          <a:effectLst/>
                          <a:latin typeface="Barlow"/>
                        </a:rPr>
                        <a:t>Polo di Veronetta – Lavori di miglioramento sismico edificio n. 1A Chiostro San Francesco</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€ 540.000,00</a:t>
                      </a:r>
                      <a:endParaRPr lang="it-IT" sz="1000" b="0" i="0" u="none" strike="noStrike">
                        <a:solidFill>
                          <a:srgbClr val="000000"/>
                        </a:solidFill>
                        <a:effectLst/>
                        <a:latin typeface="Barlow"/>
                      </a:endParaRPr>
                    </a:p>
                  </a:txBody>
                  <a:tcPr marL="9525" marR="9525" marT="9525" marB="0" anchor="b"/>
                </a:tc>
                <a:tc>
                  <a:txBody>
                    <a:bodyPr/>
                    <a:lstStyle/>
                    <a:p>
                      <a:pPr algn="l" fontAlgn="b"/>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dirty="0">
                          <a:effectLst/>
                          <a:latin typeface="Barlow"/>
                        </a:rPr>
                        <a:t>€ 540.000,00</a:t>
                      </a:r>
                      <a:endParaRPr lang="it-IT" sz="1000" b="0" i="0" u="none" strike="noStrike" dirty="0">
                        <a:solidFill>
                          <a:srgbClr val="000000"/>
                        </a:solidFill>
                        <a:effectLst/>
                        <a:latin typeface="Barlow"/>
                      </a:endParaRPr>
                    </a:p>
                  </a:txBody>
                  <a:tcPr marL="9525" marR="9525" marT="9525" marB="0" anchor="b"/>
                </a:tc>
                <a:extLst>
                  <a:ext uri="{0D108BD9-81ED-4DB2-BD59-A6C34878D82A}">
                    <a16:rowId xmlns:a16="http://schemas.microsoft.com/office/drawing/2014/main" val="1822877886"/>
                  </a:ext>
                </a:extLst>
              </a:tr>
              <a:tr h="461536">
                <a:tc>
                  <a:txBody>
                    <a:bodyPr/>
                    <a:lstStyle/>
                    <a:p>
                      <a:pPr algn="l" fontAlgn="b"/>
                      <a:r>
                        <a:rPr lang="it-IT" sz="1000" u="none" strike="noStrike" dirty="0">
                          <a:effectLst/>
                          <a:latin typeface="Barlow"/>
                        </a:rPr>
                        <a:t>Polo Zanotto - Sistemazione pavimentazione esterna plateatico in marmo</a:t>
                      </a:r>
                      <a:endParaRPr lang="it-IT"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€ 300.000,00</a:t>
                      </a:r>
                      <a:endParaRPr lang="it-IT" sz="1000" b="0" i="0" u="none" strike="noStrike">
                        <a:solidFill>
                          <a:srgbClr val="000000"/>
                        </a:solidFill>
                        <a:effectLst/>
                        <a:latin typeface="Barlow"/>
                      </a:endParaRPr>
                    </a:p>
                  </a:txBody>
                  <a:tcPr marL="9525" marR="9525" marT="9525" marB="0" anchor="b"/>
                </a:tc>
                <a:tc>
                  <a:txBody>
                    <a:bodyPr/>
                    <a:lstStyle/>
                    <a:p>
                      <a:pPr algn="l" fontAlgn="b"/>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€ 300.000,00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3164679690"/>
                  </a:ext>
                </a:extLst>
              </a:tr>
              <a:tr h="304634">
                <a:tc>
                  <a:txBody>
                    <a:bodyPr/>
                    <a:lstStyle/>
                    <a:p>
                      <a:pPr algn="l" fontAlgn="b"/>
                      <a:r>
                        <a:rPr lang="it-IT" sz="1000" u="none" strike="noStrike" dirty="0">
                          <a:effectLst/>
                          <a:latin typeface="Barlow"/>
                        </a:rPr>
                        <a:t>Aree esterne - Realizzazione area pic-nic</a:t>
                      </a:r>
                      <a:endParaRPr lang="it-IT"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€ 130.000,00</a:t>
                      </a:r>
                      <a:endParaRPr lang="it-IT" sz="1000" b="0" i="0" u="none" strike="noStrike">
                        <a:solidFill>
                          <a:srgbClr val="000000"/>
                        </a:solidFill>
                        <a:effectLst/>
                        <a:latin typeface="Barlow"/>
                      </a:endParaRPr>
                    </a:p>
                  </a:txBody>
                  <a:tcPr marL="9525" marR="9525" marT="9525" marB="0" anchor="b"/>
                </a:tc>
                <a:tc>
                  <a:txBody>
                    <a:bodyPr/>
                    <a:lstStyle/>
                    <a:p>
                      <a:pPr algn="l" fontAlgn="b"/>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€ 130.000,00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534488130"/>
                  </a:ext>
                </a:extLst>
              </a:tr>
              <a:tr h="482210">
                <a:tc>
                  <a:txBody>
                    <a:bodyPr/>
                    <a:lstStyle/>
                    <a:p>
                      <a:pPr algn="l" fontAlgn="b"/>
                      <a:r>
                        <a:rPr lang="it-IT" sz="1000" u="none" strike="noStrike" dirty="0">
                          <a:effectLst/>
                          <a:latin typeface="Barlow"/>
                        </a:rPr>
                        <a:t>Centro Sport Montagna e Salute (C.E.R.I.S.M.) - Lavori di adeguamento per attrezzature scientifiche e di ricerca </a:t>
                      </a:r>
                      <a:endParaRPr lang="it-IT"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dirty="0">
                          <a:effectLst/>
                          <a:latin typeface="Barlow"/>
                        </a:rPr>
                        <a:t>€ 250.000,00</a:t>
                      </a:r>
                      <a:endParaRPr lang="it-IT" sz="1000" b="0" i="0" u="none" strike="noStrike" dirty="0">
                        <a:solidFill>
                          <a:srgbClr val="000000"/>
                        </a:solidFill>
                        <a:effectLst/>
                        <a:latin typeface="Barlow"/>
                      </a:endParaRPr>
                    </a:p>
                  </a:txBody>
                  <a:tcPr marL="9525" marR="9525" marT="9525" marB="0" anchor="b"/>
                </a:tc>
                <a:tc>
                  <a:txBody>
                    <a:bodyPr/>
                    <a:lstStyle/>
                    <a:p>
                      <a:pPr algn="l" fontAlgn="b"/>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€ 250.000,00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596239344"/>
                  </a:ext>
                </a:extLst>
              </a:tr>
              <a:tr h="304634">
                <a:tc>
                  <a:txBody>
                    <a:bodyPr/>
                    <a:lstStyle/>
                    <a:p>
                      <a:pPr algn="l" fontAlgn="b"/>
                      <a:r>
                        <a:rPr lang="it-IT" sz="1000" u="none" strike="noStrike">
                          <a:effectLst/>
                          <a:latin typeface="Barlow"/>
                        </a:rPr>
                        <a:t>Polo di Borgo Roma - Interventi di riorganizzazione funzionale centrali impianti Cà Vignal</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€ 500.000,00</a:t>
                      </a:r>
                      <a:endParaRPr lang="it-IT" sz="1000" b="0" i="0" u="none" strike="noStrike">
                        <a:solidFill>
                          <a:srgbClr val="000000"/>
                        </a:solidFill>
                        <a:effectLst/>
                        <a:latin typeface="Barlow"/>
                      </a:endParaRPr>
                    </a:p>
                  </a:txBody>
                  <a:tcPr marL="9525" marR="9525" marT="9525" marB="0" anchor="b"/>
                </a:tc>
                <a:tc>
                  <a:txBody>
                    <a:bodyPr/>
                    <a:lstStyle/>
                    <a:p>
                      <a:pPr algn="l" fontAlgn="b"/>
                      <a:endParaRPr lang="it-IT"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€ 500.000,00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4141383120"/>
                  </a:ext>
                </a:extLst>
              </a:tr>
              <a:tr h="304634">
                <a:tc>
                  <a:txBody>
                    <a:bodyPr/>
                    <a:lstStyle/>
                    <a:p>
                      <a:pPr algn="l" fontAlgn="b"/>
                      <a:r>
                        <a:rPr lang="it-IT" sz="1000" u="none" strike="noStrike">
                          <a:effectLst/>
                          <a:latin typeface="Barlow"/>
                        </a:rPr>
                        <a:t>Rifacimento della copertura dell'edificio n. 1A Chiostro San Francesco</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€ 300.000,00</a:t>
                      </a:r>
                      <a:endParaRPr lang="it-IT" sz="1000" b="0" i="0" u="none" strike="noStrike">
                        <a:solidFill>
                          <a:srgbClr val="000000"/>
                        </a:solidFill>
                        <a:effectLst/>
                        <a:latin typeface="Barlow"/>
                      </a:endParaRPr>
                    </a:p>
                  </a:txBody>
                  <a:tcPr marL="9525" marR="9525" marT="9525" marB="0" anchor="b"/>
                </a:tc>
                <a:tc>
                  <a:txBody>
                    <a:bodyPr/>
                    <a:lstStyle/>
                    <a:p>
                      <a:pPr algn="l" fontAlgn="b"/>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€ 300.000,00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352245218"/>
                  </a:ext>
                </a:extLst>
              </a:tr>
              <a:tr h="304634">
                <a:tc>
                  <a:txBody>
                    <a:bodyPr/>
                    <a:lstStyle/>
                    <a:p>
                      <a:pPr algn="l" fontAlgn="b"/>
                      <a:r>
                        <a:rPr lang="it-IT" sz="1000" u="none" strike="noStrike">
                          <a:effectLst/>
                          <a:latin typeface="Barlow"/>
                        </a:rPr>
                        <a:t>Adeguamento Impianti Antincendio e sostenibilità Edilizia in vari edifici dell'Ateneo</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€ 1.050.000,00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€ 1.050.000,00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€ 0,00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2377330364"/>
                  </a:ext>
                </a:extLst>
              </a:tr>
              <a:tr h="304634">
                <a:tc>
                  <a:txBody>
                    <a:bodyPr/>
                    <a:lstStyle/>
                    <a:p>
                      <a:pPr algn="r" fontAlgn="b"/>
                      <a:r>
                        <a:rPr lang="it-IT" sz="1000" b="1" u="none" strike="noStrike" dirty="0">
                          <a:effectLst/>
                          <a:latin typeface="Barlow"/>
                        </a:rPr>
                        <a:t>Totale</a:t>
                      </a:r>
                      <a:endParaRPr lang="it-IT" sz="1000" b="1" i="1" u="none" strike="noStrike" dirty="0">
                        <a:solidFill>
                          <a:srgbClr val="000000"/>
                        </a:solidFill>
                        <a:effectLst/>
                        <a:latin typeface="Barlow"/>
                      </a:endParaRPr>
                    </a:p>
                  </a:txBody>
                  <a:tcPr marL="9525" marR="9525" marT="9525" marB="0" anchor="b"/>
                </a:tc>
                <a:tc>
                  <a:txBody>
                    <a:bodyPr/>
                    <a:lstStyle/>
                    <a:p>
                      <a:pPr algn="r" fontAlgn="b"/>
                      <a:r>
                        <a:rPr lang="it-IT" sz="1000" b="1" u="none" strike="noStrike" dirty="0">
                          <a:effectLst/>
                          <a:latin typeface="Barlow"/>
                        </a:rPr>
                        <a:t>€ 12.850.000,00</a:t>
                      </a:r>
                      <a:endParaRPr lang="it-IT" sz="1000" b="1" i="1" u="none" strike="noStrike" dirty="0">
                        <a:solidFill>
                          <a:srgbClr val="000000"/>
                        </a:solidFill>
                        <a:effectLst/>
                        <a:latin typeface="Barlow"/>
                      </a:endParaRPr>
                    </a:p>
                  </a:txBody>
                  <a:tcPr marL="9525" marR="9525" marT="9525" marB="0" anchor="b"/>
                </a:tc>
                <a:tc>
                  <a:txBody>
                    <a:bodyPr/>
                    <a:lstStyle/>
                    <a:p>
                      <a:pPr algn="r" fontAlgn="b"/>
                      <a:r>
                        <a:rPr lang="it-IT" sz="1000" b="1" u="none" strike="noStrike" dirty="0">
                          <a:effectLst/>
                          <a:latin typeface="Barlow"/>
                        </a:rPr>
                        <a:t>€ 4.702.396,00</a:t>
                      </a:r>
                      <a:endParaRPr lang="it-IT" sz="1000" b="1" i="1" u="none" strike="noStrike" dirty="0">
                        <a:solidFill>
                          <a:srgbClr val="000000"/>
                        </a:solidFill>
                        <a:effectLst/>
                        <a:latin typeface="Barlow"/>
                      </a:endParaRPr>
                    </a:p>
                  </a:txBody>
                  <a:tcPr marL="9525" marR="9525" marT="9525" marB="0" anchor="b"/>
                </a:tc>
                <a:tc>
                  <a:txBody>
                    <a:bodyPr/>
                    <a:lstStyle/>
                    <a:p>
                      <a:pPr algn="r" fontAlgn="b"/>
                      <a:r>
                        <a:rPr lang="it-IT" sz="1000" b="1" u="none" strike="noStrike" dirty="0">
                          <a:effectLst/>
                          <a:latin typeface="Barlow"/>
                        </a:rPr>
                        <a:t>€ 8.147.604,00</a:t>
                      </a:r>
                      <a:endParaRPr lang="it-IT" sz="1000" b="1" i="1" u="none" strike="noStrike" dirty="0">
                        <a:solidFill>
                          <a:srgbClr val="000000"/>
                        </a:solidFill>
                        <a:effectLst/>
                        <a:latin typeface="Barlow"/>
                      </a:endParaRPr>
                    </a:p>
                  </a:txBody>
                  <a:tcPr marL="9525" marR="9525" marT="9525" marB="0" anchor="b"/>
                </a:tc>
                <a:extLst>
                  <a:ext uri="{0D108BD9-81ED-4DB2-BD59-A6C34878D82A}">
                    <a16:rowId xmlns:a16="http://schemas.microsoft.com/office/drawing/2014/main" val="2819904574"/>
                  </a:ext>
                </a:extLst>
              </a:tr>
            </a:tbl>
          </a:graphicData>
        </a:graphic>
      </p:graphicFrame>
      <p:sp>
        <p:nvSpPr>
          <p:cNvPr id="4" name="Titolo 3">
            <a:extLst>
              <a:ext uri="{FF2B5EF4-FFF2-40B4-BE49-F238E27FC236}">
                <a16:creationId xmlns:a16="http://schemas.microsoft.com/office/drawing/2014/main" id="{93B7A7D5-453B-492A-BBCB-7015CCD6F171}"/>
              </a:ext>
            </a:extLst>
          </p:cNvPr>
          <p:cNvSpPr>
            <a:spLocks noGrp="1"/>
          </p:cNvSpPr>
          <p:nvPr>
            <p:ph type="title"/>
          </p:nvPr>
        </p:nvSpPr>
        <p:spPr>
          <a:xfrm>
            <a:off x="620465" y="1373253"/>
            <a:ext cx="11275368" cy="432000"/>
          </a:xfrm>
        </p:spPr>
        <p:txBody>
          <a:bodyPr/>
          <a:lstStyle/>
          <a:p>
            <a:r>
              <a:rPr lang="it-IT" dirty="0"/>
              <a:t>La Programmazione Edilizia Universitaria 				</a:t>
            </a:r>
          </a:p>
        </p:txBody>
      </p:sp>
      <p:graphicFrame>
        <p:nvGraphicFramePr>
          <p:cNvPr id="6" name="Tabella 5">
            <a:extLst>
              <a:ext uri="{FF2B5EF4-FFF2-40B4-BE49-F238E27FC236}">
                <a16:creationId xmlns:a16="http://schemas.microsoft.com/office/drawing/2014/main" id="{377750D3-F37D-4B0F-A128-A32BD2661009}"/>
              </a:ext>
            </a:extLst>
          </p:cNvPr>
          <p:cNvGraphicFramePr>
            <a:graphicFrameLocks noGrp="1"/>
          </p:cNvGraphicFramePr>
          <p:nvPr>
            <p:extLst>
              <p:ext uri="{D42A27DB-BD31-4B8C-83A1-F6EECF244321}">
                <p14:modId xmlns:p14="http://schemas.microsoft.com/office/powerpoint/2010/main" val="1212774073"/>
              </p:ext>
            </p:extLst>
          </p:nvPr>
        </p:nvGraphicFramePr>
        <p:xfrm>
          <a:off x="8497455" y="3768436"/>
          <a:ext cx="3586253" cy="1496816"/>
        </p:xfrm>
        <a:graphic>
          <a:graphicData uri="http://schemas.openxmlformats.org/drawingml/2006/table">
            <a:tbl>
              <a:tblPr firstRow="1" firstCol="1" bandRow="1">
                <a:tableStyleId>{69012ECD-51FC-41F1-AA8D-1B2483CD663E}</a:tableStyleId>
              </a:tblPr>
              <a:tblGrid>
                <a:gridCol w="1676362">
                  <a:extLst>
                    <a:ext uri="{9D8B030D-6E8A-4147-A177-3AD203B41FA5}">
                      <a16:colId xmlns:a16="http://schemas.microsoft.com/office/drawing/2014/main" val="3317269840"/>
                    </a:ext>
                  </a:extLst>
                </a:gridCol>
                <a:gridCol w="524052">
                  <a:extLst>
                    <a:ext uri="{9D8B030D-6E8A-4147-A177-3AD203B41FA5}">
                      <a16:colId xmlns:a16="http://schemas.microsoft.com/office/drawing/2014/main" val="2839279614"/>
                    </a:ext>
                  </a:extLst>
                </a:gridCol>
                <a:gridCol w="486610">
                  <a:extLst>
                    <a:ext uri="{9D8B030D-6E8A-4147-A177-3AD203B41FA5}">
                      <a16:colId xmlns:a16="http://schemas.microsoft.com/office/drawing/2014/main" val="1468720262"/>
                    </a:ext>
                  </a:extLst>
                </a:gridCol>
                <a:gridCol w="899229">
                  <a:extLst>
                    <a:ext uri="{9D8B030D-6E8A-4147-A177-3AD203B41FA5}">
                      <a16:colId xmlns:a16="http://schemas.microsoft.com/office/drawing/2014/main" val="1863694696"/>
                    </a:ext>
                  </a:extLst>
                </a:gridCol>
              </a:tblGrid>
              <a:tr h="264144">
                <a:tc gridSpan="4">
                  <a:txBody>
                    <a:bodyPr/>
                    <a:lstStyle/>
                    <a:p>
                      <a:pPr>
                        <a:spcAft>
                          <a:spcPts val="0"/>
                        </a:spcAft>
                      </a:pPr>
                      <a:r>
                        <a:rPr lang="it-IT" sz="1100" dirty="0">
                          <a:effectLst/>
                          <a:latin typeface="Barlow"/>
                        </a:rPr>
                        <a:t>Miglioramento aule 2019-2023</a:t>
                      </a:r>
                      <a:endParaRPr lang="it-IT" sz="1100" dirty="0">
                        <a:effectLst/>
                        <a:latin typeface="Barlow"/>
                        <a:ea typeface="Calibri" panose="020F0502020204030204" pitchFamily="34" charset="0"/>
                      </a:endParaRPr>
                    </a:p>
                  </a:txBody>
                  <a:tcPr marL="44450" marR="44450" marT="0" marB="0" anchor="b"/>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295025148"/>
                  </a:ext>
                </a:extLst>
              </a:tr>
              <a:tr h="264144">
                <a:tc>
                  <a:txBody>
                    <a:bodyPr/>
                    <a:lstStyle/>
                    <a:p>
                      <a:endParaRPr lang="it-IT" sz="1100" dirty="0">
                        <a:effectLst/>
                        <a:latin typeface="Barlow"/>
                      </a:endParaRPr>
                    </a:p>
                  </a:txBody>
                  <a:tcPr marL="44450" marR="44450" marT="0" marB="0" anchor="b"/>
                </a:tc>
                <a:tc>
                  <a:txBody>
                    <a:bodyPr/>
                    <a:lstStyle/>
                    <a:p>
                      <a:pPr algn="ctr">
                        <a:spcAft>
                          <a:spcPts val="0"/>
                        </a:spcAft>
                      </a:pPr>
                      <a:r>
                        <a:rPr lang="it-IT" sz="1100" b="1" dirty="0">
                          <a:effectLst/>
                          <a:latin typeface="Barlow"/>
                        </a:rPr>
                        <a:t>2019</a:t>
                      </a:r>
                      <a:endParaRPr lang="it-IT" sz="1100" b="1" dirty="0">
                        <a:effectLst/>
                        <a:latin typeface="Barlow"/>
                        <a:ea typeface="Calibri" panose="020F0502020204030204" pitchFamily="34" charset="0"/>
                      </a:endParaRPr>
                    </a:p>
                  </a:txBody>
                  <a:tcPr marL="44450" marR="44450" marT="0" marB="0" anchor="ctr"/>
                </a:tc>
                <a:tc>
                  <a:txBody>
                    <a:bodyPr/>
                    <a:lstStyle/>
                    <a:p>
                      <a:pPr algn="ctr">
                        <a:spcAft>
                          <a:spcPts val="0"/>
                        </a:spcAft>
                      </a:pPr>
                      <a:r>
                        <a:rPr lang="it-IT" sz="1100" b="1" dirty="0">
                          <a:effectLst/>
                          <a:latin typeface="Barlow"/>
                        </a:rPr>
                        <a:t>2023</a:t>
                      </a:r>
                      <a:endParaRPr lang="it-IT" sz="1100" b="1" dirty="0">
                        <a:effectLst/>
                        <a:latin typeface="Barlow"/>
                        <a:ea typeface="Calibri" panose="020F0502020204030204" pitchFamily="34" charset="0"/>
                      </a:endParaRPr>
                    </a:p>
                  </a:txBody>
                  <a:tcPr marL="44450" marR="44450" marT="0" marB="0" anchor="ctr"/>
                </a:tc>
                <a:tc>
                  <a:txBody>
                    <a:bodyPr/>
                    <a:lstStyle/>
                    <a:p>
                      <a:pPr algn="ctr">
                        <a:spcAft>
                          <a:spcPts val="0"/>
                        </a:spcAft>
                      </a:pPr>
                      <a:r>
                        <a:rPr lang="it-IT" sz="1100" b="1" dirty="0">
                          <a:effectLst/>
                          <a:latin typeface="Barlow"/>
                        </a:rPr>
                        <a:t>incremento</a:t>
                      </a:r>
                      <a:endParaRPr lang="it-IT" sz="1100" b="1" dirty="0">
                        <a:effectLst/>
                        <a:latin typeface="Barlow"/>
                        <a:ea typeface="Calibri" panose="020F0502020204030204" pitchFamily="34" charset="0"/>
                      </a:endParaRPr>
                    </a:p>
                  </a:txBody>
                  <a:tcPr marL="44450" marR="44450" marT="0" marB="0" anchor="ctr"/>
                </a:tc>
                <a:extLst>
                  <a:ext uri="{0D108BD9-81ED-4DB2-BD59-A6C34878D82A}">
                    <a16:rowId xmlns:a16="http://schemas.microsoft.com/office/drawing/2014/main" val="986982935"/>
                  </a:ext>
                </a:extLst>
              </a:tr>
              <a:tr h="484264">
                <a:tc>
                  <a:txBody>
                    <a:bodyPr/>
                    <a:lstStyle/>
                    <a:p>
                      <a:pPr>
                        <a:spcAft>
                          <a:spcPts val="0"/>
                        </a:spcAft>
                      </a:pPr>
                      <a:r>
                        <a:rPr lang="it-IT" sz="1100" dirty="0">
                          <a:effectLst/>
                          <a:latin typeface="Barlow"/>
                        </a:rPr>
                        <a:t>Postazioni Aule</a:t>
                      </a:r>
                      <a:endParaRPr lang="it-IT" sz="1100" dirty="0">
                        <a:effectLst/>
                        <a:latin typeface="Barlow"/>
                        <a:ea typeface="Calibri" panose="020F0502020204030204" pitchFamily="34" charset="0"/>
                      </a:endParaRPr>
                    </a:p>
                  </a:txBody>
                  <a:tcPr marL="44450" marR="44450" marT="0" marB="0" anchor="b"/>
                </a:tc>
                <a:tc>
                  <a:txBody>
                    <a:bodyPr/>
                    <a:lstStyle/>
                    <a:p>
                      <a:pPr algn="ctr">
                        <a:spcAft>
                          <a:spcPts val="0"/>
                        </a:spcAft>
                      </a:pPr>
                      <a:r>
                        <a:rPr lang="it-IT" sz="1100" dirty="0">
                          <a:effectLst/>
                          <a:latin typeface="Barlow"/>
                        </a:rPr>
                        <a:t>16170</a:t>
                      </a:r>
                      <a:endParaRPr lang="it-IT" sz="1100" dirty="0">
                        <a:effectLst/>
                        <a:latin typeface="Barlow"/>
                        <a:ea typeface="Calibri" panose="020F0502020204030204" pitchFamily="34" charset="0"/>
                      </a:endParaRPr>
                    </a:p>
                  </a:txBody>
                  <a:tcPr marL="44450" marR="44450" marT="0" marB="0" anchor="ctr"/>
                </a:tc>
                <a:tc>
                  <a:txBody>
                    <a:bodyPr/>
                    <a:lstStyle/>
                    <a:p>
                      <a:pPr algn="ctr">
                        <a:spcAft>
                          <a:spcPts val="0"/>
                        </a:spcAft>
                      </a:pPr>
                      <a:r>
                        <a:rPr lang="it-IT" sz="1100">
                          <a:effectLst/>
                          <a:latin typeface="Barlow"/>
                        </a:rPr>
                        <a:t>17274</a:t>
                      </a:r>
                      <a:endParaRPr lang="it-IT" sz="1100">
                        <a:effectLst/>
                        <a:latin typeface="Barlow"/>
                        <a:ea typeface="Calibri" panose="020F0502020204030204" pitchFamily="34" charset="0"/>
                      </a:endParaRPr>
                    </a:p>
                  </a:txBody>
                  <a:tcPr marL="44450" marR="44450" marT="0" marB="0" anchor="ctr"/>
                </a:tc>
                <a:tc>
                  <a:txBody>
                    <a:bodyPr/>
                    <a:lstStyle/>
                    <a:p>
                      <a:pPr algn="ctr">
                        <a:spcAft>
                          <a:spcPts val="0"/>
                        </a:spcAft>
                      </a:pPr>
                      <a:r>
                        <a:rPr lang="it-IT" sz="1100">
                          <a:effectLst/>
                          <a:latin typeface="Barlow"/>
                        </a:rPr>
                        <a:t>1104</a:t>
                      </a:r>
                      <a:endParaRPr lang="it-IT" sz="1100">
                        <a:effectLst/>
                        <a:latin typeface="Barlow"/>
                        <a:ea typeface="Calibri" panose="020F0502020204030204" pitchFamily="34" charset="0"/>
                      </a:endParaRPr>
                    </a:p>
                  </a:txBody>
                  <a:tcPr marL="44450" marR="44450" marT="0" marB="0" anchor="ctr"/>
                </a:tc>
                <a:extLst>
                  <a:ext uri="{0D108BD9-81ED-4DB2-BD59-A6C34878D82A}">
                    <a16:rowId xmlns:a16="http://schemas.microsoft.com/office/drawing/2014/main" val="3991660447"/>
                  </a:ext>
                </a:extLst>
              </a:tr>
              <a:tr h="484264">
                <a:tc>
                  <a:txBody>
                    <a:bodyPr/>
                    <a:lstStyle/>
                    <a:p>
                      <a:pPr>
                        <a:spcAft>
                          <a:spcPts val="0"/>
                        </a:spcAft>
                      </a:pPr>
                      <a:r>
                        <a:rPr lang="it-IT" sz="1100" dirty="0">
                          <a:effectLst/>
                          <a:latin typeface="Barlow"/>
                        </a:rPr>
                        <a:t>Postazioni Spazi Studio</a:t>
                      </a:r>
                      <a:endParaRPr lang="it-IT" sz="1100" dirty="0">
                        <a:effectLst/>
                        <a:latin typeface="Barlow"/>
                        <a:ea typeface="Calibri" panose="020F0502020204030204" pitchFamily="34" charset="0"/>
                      </a:endParaRPr>
                    </a:p>
                  </a:txBody>
                  <a:tcPr marL="44450" marR="44450" marT="0" marB="0" anchor="b"/>
                </a:tc>
                <a:tc>
                  <a:txBody>
                    <a:bodyPr/>
                    <a:lstStyle/>
                    <a:p>
                      <a:pPr algn="ctr">
                        <a:spcAft>
                          <a:spcPts val="0"/>
                        </a:spcAft>
                      </a:pPr>
                      <a:r>
                        <a:rPr lang="it-IT" sz="1100">
                          <a:effectLst/>
                          <a:latin typeface="Barlow"/>
                        </a:rPr>
                        <a:t>126</a:t>
                      </a:r>
                      <a:endParaRPr lang="it-IT" sz="1100">
                        <a:effectLst/>
                        <a:latin typeface="Barlow"/>
                        <a:ea typeface="Calibri" panose="020F0502020204030204" pitchFamily="34" charset="0"/>
                      </a:endParaRPr>
                    </a:p>
                  </a:txBody>
                  <a:tcPr marL="44450" marR="44450" marT="0" marB="0" anchor="ctr"/>
                </a:tc>
                <a:tc>
                  <a:txBody>
                    <a:bodyPr/>
                    <a:lstStyle/>
                    <a:p>
                      <a:pPr algn="ctr">
                        <a:spcAft>
                          <a:spcPts val="0"/>
                        </a:spcAft>
                      </a:pPr>
                      <a:r>
                        <a:rPr lang="it-IT" sz="1100">
                          <a:effectLst/>
                          <a:latin typeface="Barlow"/>
                        </a:rPr>
                        <a:t>724</a:t>
                      </a:r>
                      <a:endParaRPr lang="it-IT" sz="1100">
                        <a:effectLst/>
                        <a:latin typeface="Barlow"/>
                        <a:ea typeface="Calibri" panose="020F0502020204030204" pitchFamily="34" charset="0"/>
                      </a:endParaRPr>
                    </a:p>
                  </a:txBody>
                  <a:tcPr marL="44450" marR="44450" marT="0" marB="0" anchor="ctr"/>
                </a:tc>
                <a:tc>
                  <a:txBody>
                    <a:bodyPr/>
                    <a:lstStyle/>
                    <a:p>
                      <a:pPr algn="ctr">
                        <a:spcAft>
                          <a:spcPts val="0"/>
                        </a:spcAft>
                      </a:pPr>
                      <a:r>
                        <a:rPr lang="it-IT" sz="1100" dirty="0">
                          <a:effectLst/>
                          <a:latin typeface="Barlow"/>
                        </a:rPr>
                        <a:t>598</a:t>
                      </a:r>
                      <a:endParaRPr lang="it-IT" sz="1100" dirty="0">
                        <a:effectLst/>
                        <a:latin typeface="Barlow"/>
                        <a:ea typeface="Calibri" panose="020F0502020204030204" pitchFamily="34" charset="0"/>
                      </a:endParaRPr>
                    </a:p>
                  </a:txBody>
                  <a:tcPr marL="44450" marR="44450" marT="0" marB="0" anchor="ctr"/>
                </a:tc>
                <a:extLst>
                  <a:ext uri="{0D108BD9-81ED-4DB2-BD59-A6C34878D82A}">
                    <a16:rowId xmlns:a16="http://schemas.microsoft.com/office/drawing/2014/main" val="3129009014"/>
                  </a:ext>
                </a:extLst>
              </a:tr>
            </a:tbl>
          </a:graphicData>
        </a:graphic>
      </p:graphicFrame>
      <p:sp>
        <p:nvSpPr>
          <p:cNvPr id="9" name="CasellaDiTesto 8">
            <a:extLst>
              <a:ext uri="{FF2B5EF4-FFF2-40B4-BE49-F238E27FC236}">
                <a16:creationId xmlns:a16="http://schemas.microsoft.com/office/drawing/2014/main" id="{35FA5B5C-4B1E-4FDE-B378-64C3A828B17B}"/>
              </a:ext>
            </a:extLst>
          </p:cNvPr>
          <p:cNvSpPr txBox="1"/>
          <p:nvPr/>
        </p:nvSpPr>
        <p:spPr>
          <a:xfrm>
            <a:off x="8386265" y="3429000"/>
            <a:ext cx="2799164" cy="261610"/>
          </a:xfrm>
          <a:prstGeom prst="rect">
            <a:avLst/>
          </a:prstGeom>
          <a:noFill/>
        </p:spPr>
        <p:txBody>
          <a:bodyPr wrap="none" rtlCol="0">
            <a:spAutoFit/>
          </a:bodyPr>
          <a:lstStyle/>
          <a:p>
            <a:pPr>
              <a:spcAft>
                <a:spcPts val="0"/>
              </a:spcAft>
            </a:pPr>
            <a:r>
              <a:rPr lang="it-IT" sz="1100" dirty="0">
                <a:latin typeface="Barlow"/>
              </a:rPr>
              <a:t>escluse le biblioteche e comprese aree pic-nic</a:t>
            </a:r>
            <a:endParaRPr lang="it-IT" sz="1100" dirty="0">
              <a:latin typeface="Barlow"/>
              <a:ea typeface="Calibri" panose="020F0502020204030204" pitchFamily="34" charset="0"/>
            </a:endParaRPr>
          </a:p>
        </p:txBody>
      </p:sp>
      <p:pic>
        <p:nvPicPr>
          <p:cNvPr id="3" name="Immagine 2"/>
          <p:cNvPicPr>
            <a:picLocks noChangeAspect="1"/>
          </p:cNvPicPr>
          <p:nvPr/>
        </p:nvPicPr>
        <p:blipFill>
          <a:blip r:embed="rId2"/>
          <a:stretch>
            <a:fillRect/>
          </a:stretch>
        </p:blipFill>
        <p:spPr>
          <a:xfrm>
            <a:off x="5440218" y="6190520"/>
            <a:ext cx="1117600" cy="381033"/>
          </a:xfrm>
          <a:prstGeom prst="rect">
            <a:avLst/>
          </a:prstGeom>
        </p:spPr>
      </p:pic>
      <p:pic>
        <p:nvPicPr>
          <p:cNvPr id="7" name="Immagine 6"/>
          <p:cNvPicPr>
            <a:picLocks noChangeAspect="1"/>
          </p:cNvPicPr>
          <p:nvPr/>
        </p:nvPicPr>
        <p:blipFill>
          <a:blip r:embed="rId3"/>
          <a:stretch>
            <a:fillRect/>
          </a:stretch>
        </p:blipFill>
        <p:spPr>
          <a:xfrm>
            <a:off x="6557818" y="6182023"/>
            <a:ext cx="914223" cy="377985"/>
          </a:xfrm>
          <a:prstGeom prst="rect">
            <a:avLst/>
          </a:prstGeom>
        </p:spPr>
      </p:pic>
      <p:pic>
        <p:nvPicPr>
          <p:cNvPr id="8" name="Immagine 7"/>
          <p:cNvPicPr>
            <a:picLocks noChangeAspect="1"/>
          </p:cNvPicPr>
          <p:nvPr/>
        </p:nvPicPr>
        <p:blipFill>
          <a:blip r:embed="rId4"/>
          <a:stretch>
            <a:fillRect/>
          </a:stretch>
        </p:blipFill>
        <p:spPr>
          <a:xfrm>
            <a:off x="7499904" y="6193568"/>
            <a:ext cx="886361" cy="377985"/>
          </a:xfrm>
          <a:prstGeom prst="rect">
            <a:avLst/>
          </a:prstGeom>
        </p:spPr>
      </p:pic>
    </p:spTree>
    <p:extLst>
      <p:ext uri="{BB962C8B-B14F-4D97-AF65-F5344CB8AC3E}">
        <p14:creationId xmlns:p14="http://schemas.microsoft.com/office/powerpoint/2010/main" val="22404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93B7A7D5-453B-492A-BBCB-7015CCD6F171}"/>
              </a:ext>
            </a:extLst>
          </p:cNvPr>
          <p:cNvSpPr>
            <a:spLocks noGrp="1"/>
          </p:cNvSpPr>
          <p:nvPr>
            <p:ph type="title"/>
          </p:nvPr>
        </p:nvSpPr>
        <p:spPr>
          <a:xfrm>
            <a:off x="615000" y="1405717"/>
            <a:ext cx="11275368" cy="432000"/>
          </a:xfrm>
        </p:spPr>
        <p:txBody>
          <a:bodyPr/>
          <a:lstStyle/>
          <a:p>
            <a:r>
              <a:rPr lang="it-IT" dirty="0"/>
              <a:t>La Programmazione Edilizia Universitaria 				</a:t>
            </a:r>
          </a:p>
        </p:txBody>
      </p:sp>
      <p:graphicFrame>
        <p:nvGraphicFramePr>
          <p:cNvPr id="6" name="Segnaposto contenuto 5">
            <a:extLst>
              <a:ext uri="{FF2B5EF4-FFF2-40B4-BE49-F238E27FC236}">
                <a16:creationId xmlns:a16="http://schemas.microsoft.com/office/drawing/2014/main" id="{CF43DD3B-2A90-45E8-8F37-F69F6D5E7132}"/>
              </a:ext>
            </a:extLst>
          </p:cNvPr>
          <p:cNvGraphicFramePr>
            <a:graphicFrameLocks noGrp="1"/>
          </p:cNvGraphicFramePr>
          <p:nvPr>
            <p:ph idx="14"/>
            <p:extLst>
              <p:ext uri="{D42A27DB-BD31-4B8C-83A1-F6EECF244321}">
                <p14:modId xmlns:p14="http://schemas.microsoft.com/office/powerpoint/2010/main" val="2018596548"/>
              </p:ext>
            </p:extLst>
          </p:nvPr>
        </p:nvGraphicFramePr>
        <p:xfrm>
          <a:off x="615000" y="1894664"/>
          <a:ext cx="9385300" cy="2412365"/>
        </p:xfrm>
        <a:graphic>
          <a:graphicData uri="http://schemas.openxmlformats.org/drawingml/2006/table">
            <a:tbl>
              <a:tblPr>
                <a:tableStyleId>{69012ECD-51FC-41F1-AA8D-1B2483CD663E}</a:tableStyleId>
              </a:tblPr>
              <a:tblGrid>
                <a:gridCol w="6122504">
                  <a:extLst>
                    <a:ext uri="{9D8B030D-6E8A-4147-A177-3AD203B41FA5}">
                      <a16:colId xmlns:a16="http://schemas.microsoft.com/office/drawing/2014/main" val="786687659"/>
                    </a:ext>
                  </a:extLst>
                </a:gridCol>
                <a:gridCol w="1053744">
                  <a:extLst>
                    <a:ext uri="{9D8B030D-6E8A-4147-A177-3AD203B41FA5}">
                      <a16:colId xmlns:a16="http://schemas.microsoft.com/office/drawing/2014/main" val="2391310016"/>
                    </a:ext>
                  </a:extLst>
                </a:gridCol>
                <a:gridCol w="1104526">
                  <a:extLst>
                    <a:ext uri="{9D8B030D-6E8A-4147-A177-3AD203B41FA5}">
                      <a16:colId xmlns:a16="http://schemas.microsoft.com/office/drawing/2014/main" val="3919529874"/>
                    </a:ext>
                  </a:extLst>
                </a:gridCol>
                <a:gridCol w="1104526">
                  <a:extLst>
                    <a:ext uri="{9D8B030D-6E8A-4147-A177-3AD203B41FA5}">
                      <a16:colId xmlns:a16="http://schemas.microsoft.com/office/drawing/2014/main" val="988831888"/>
                    </a:ext>
                  </a:extLst>
                </a:gridCol>
              </a:tblGrid>
              <a:tr h="190500">
                <a:tc rowSpan="2">
                  <a:txBody>
                    <a:bodyPr/>
                    <a:lstStyle/>
                    <a:p>
                      <a:pPr algn="ctr" fontAlgn="ctr"/>
                      <a:r>
                        <a:rPr lang="it-IT" sz="1000" b="1" u="none" strike="noStrike" dirty="0">
                          <a:effectLst/>
                          <a:latin typeface="Barlow"/>
                        </a:rPr>
                        <a:t>OPERE RILEVANTI</a:t>
                      </a:r>
                      <a:endParaRPr lang="it-IT" sz="1000" b="1" i="0" u="none" strike="noStrike" dirty="0">
                        <a:solidFill>
                          <a:srgbClr val="000000"/>
                        </a:solidFill>
                        <a:effectLst/>
                        <a:latin typeface="Barlow"/>
                      </a:endParaRPr>
                    </a:p>
                  </a:txBody>
                  <a:tcPr marL="9525" marR="9525" marT="9525" marB="0" anchor="ctr"/>
                </a:tc>
                <a:tc rowSpan="2">
                  <a:txBody>
                    <a:bodyPr/>
                    <a:lstStyle/>
                    <a:p>
                      <a:pPr algn="ctr" fontAlgn="ctr"/>
                      <a:r>
                        <a:rPr lang="it-IT" sz="1000" b="1" u="none" strike="noStrike" dirty="0">
                          <a:effectLst/>
                          <a:latin typeface="Barlow"/>
                        </a:rPr>
                        <a:t>IMPORTO </a:t>
                      </a:r>
                      <a:endParaRPr lang="it-IT" sz="1000" b="1" i="0" u="none" strike="noStrike" dirty="0">
                        <a:solidFill>
                          <a:srgbClr val="000000"/>
                        </a:solidFill>
                        <a:effectLst/>
                        <a:latin typeface="Barlow"/>
                      </a:endParaRPr>
                    </a:p>
                  </a:txBody>
                  <a:tcPr marL="9525" marR="9525" marT="9525" marB="0" anchor="ctr"/>
                </a:tc>
                <a:tc gridSpan="2">
                  <a:txBody>
                    <a:bodyPr/>
                    <a:lstStyle/>
                    <a:p>
                      <a:pPr algn="ctr" fontAlgn="b"/>
                      <a:r>
                        <a:rPr lang="it-IT" sz="1000" b="1" u="none" strike="noStrike">
                          <a:effectLst/>
                          <a:latin typeface="Barlow"/>
                        </a:rPr>
                        <a:t>FINANZIAMENTO</a:t>
                      </a:r>
                      <a:endParaRPr lang="it-IT" sz="1000" b="1" i="0" u="none" strike="noStrike">
                        <a:solidFill>
                          <a:srgbClr val="000000"/>
                        </a:solidFill>
                        <a:effectLst/>
                        <a:latin typeface="Barlow"/>
                      </a:endParaRPr>
                    </a:p>
                  </a:txBody>
                  <a:tcPr marL="9525" marR="9525" marT="9525" marB="0" anchor="b"/>
                </a:tc>
                <a:tc hMerge="1">
                  <a:txBody>
                    <a:bodyPr/>
                    <a:lstStyle/>
                    <a:p>
                      <a:endParaRPr lang="it-IT"/>
                    </a:p>
                  </a:txBody>
                  <a:tcPr/>
                </a:tc>
                <a:extLst>
                  <a:ext uri="{0D108BD9-81ED-4DB2-BD59-A6C34878D82A}">
                    <a16:rowId xmlns:a16="http://schemas.microsoft.com/office/drawing/2014/main" val="946812571"/>
                  </a:ext>
                </a:extLst>
              </a:tr>
              <a:tr h="200025">
                <a:tc vMerge="1">
                  <a:txBody>
                    <a:bodyPr/>
                    <a:lstStyle/>
                    <a:p>
                      <a:endParaRPr lang="it-IT"/>
                    </a:p>
                  </a:txBody>
                  <a:tcPr/>
                </a:tc>
                <a:tc vMerge="1">
                  <a:txBody>
                    <a:bodyPr/>
                    <a:lstStyle/>
                    <a:p>
                      <a:endParaRPr lang="it-IT"/>
                    </a:p>
                  </a:txBody>
                  <a:tcPr/>
                </a:tc>
                <a:tc>
                  <a:txBody>
                    <a:bodyPr/>
                    <a:lstStyle/>
                    <a:p>
                      <a:pPr algn="ctr" fontAlgn="b"/>
                      <a:r>
                        <a:rPr lang="it-IT" sz="1000" b="1" u="none" strike="noStrike" dirty="0">
                          <a:effectLst/>
                          <a:latin typeface="Barlow"/>
                        </a:rPr>
                        <a:t> MUR</a:t>
                      </a:r>
                      <a:endParaRPr lang="it-IT" sz="1000" b="1" i="0" u="none" strike="noStrike" dirty="0">
                        <a:solidFill>
                          <a:srgbClr val="000000"/>
                        </a:solidFill>
                        <a:effectLst/>
                        <a:latin typeface="Barlow"/>
                      </a:endParaRPr>
                    </a:p>
                  </a:txBody>
                  <a:tcPr marL="9525" marR="9525" marT="9525" marB="0" anchor="b"/>
                </a:tc>
                <a:tc>
                  <a:txBody>
                    <a:bodyPr/>
                    <a:lstStyle/>
                    <a:p>
                      <a:pPr algn="ctr" fontAlgn="b"/>
                      <a:r>
                        <a:rPr lang="it-IT" sz="1000" b="1" u="none" strike="noStrike" dirty="0">
                          <a:effectLst/>
                          <a:latin typeface="Barlow"/>
                        </a:rPr>
                        <a:t>ATENEO</a:t>
                      </a:r>
                      <a:endParaRPr lang="it-IT" sz="1000" b="1" i="0" u="none" strike="noStrike" dirty="0">
                        <a:solidFill>
                          <a:srgbClr val="000000"/>
                        </a:solidFill>
                        <a:effectLst/>
                        <a:latin typeface="Barlow"/>
                      </a:endParaRPr>
                    </a:p>
                  </a:txBody>
                  <a:tcPr marL="9525" marR="9525" marT="9525" marB="0" anchor="b"/>
                </a:tc>
                <a:extLst>
                  <a:ext uri="{0D108BD9-81ED-4DB2-BD59-A6C34878D82A}">
                    <a16:rowId xmlns:a16="http://schemas.microsoft.com/office/drawing/2014/main" val="241244641"/>
                  </a:ext>
                </a:extLst>
              </a:tr>
              <a:tr h="252730">
                <a:tc>
                  <a:txBody>
                    <a:bodyPr/>
                    <a:lstStyle/>
                    <a:p>
                      <a:pPr algn="l" fontAlgn="b"/>
                      <a:r>
                        <a:rPr lang="it-IT" sz="1000" b="1" u="none" strike="noStrike" dirty="0">
                          <a:effectLst/>
                          <a:latin typeface="Barlow"/>
                        </a:rPr>
                        <a:t>INTERVENTI IN CORSO 2023</a:t>
                      </a:r>
                      <a:endParaRPr lang="it-IT" sz="1000" b="1" i="0" u="none" strike="noStrike" dirty="0">
                        <a:solidFill>
                          <a:srgbClr val="000000"/>
                        </a:solidFill>
                        <a:effectLst/>
                        <a:latin typeface="Barlow"/>
                      </a:endParaRPr>
                    </a:p>
                  </a:txBody>
                  <a:tcPr marL="9525" marR="9525" marT="9525" marB="0" anchor="b"/>
                </a:tc>
                <a:tc>
                  <a:txBody>
                    <a:bodyPr/>
                    <a:lstStyle/>
                    <a:p>
                      <a:pPr algn="l" fontAlgn="b"/>
                      <a:r>
                        <a:rPr lang="it-IT" sz="1000" u="none" strike="noStrike" dirty="0">
                          <a:effectLst/>
                          <a:latin typeface="Barlow"/>
                        </a:rPr>
                        <a:t> </a:t>
                      </a:r>
                      <a:endParaRPr lang="it-IT" sz="1000" b="0" i="0" u="none" strike="noStrike" dirty="0">
                        <a:solidFill>
                          <a:srgbClr val="000000"/>
                        </a:solidFill>
                        <a:effectLst/>
                        <a:latin typeface="Barlow"/>
                      </a:endParaRPr>
                    </a:p>
                  </a:txBody>
                  <a:tcPr marL="9525" marR="9525" marT="9525" marB="0" anchor="b"/>
                </a:tc>
                <a:tc>
                  <a:txBody>
                    <a:bodyPr/>
                    <a:lstStyle/>
                    <a:p>
                      <a:pPr algn="l" fontAlgn="b"/>
                      <a:r>
                        <a:rPr lang="it-IT" sz="1000" u="none" strike="noStrike" dirty="0">
                          <a:effectLst/>
                          <a:latin typeface="Barlow"/>
                        </a:rPr>
                        <a:t> </a:t>
                      </a:r>
                      <a:endParaRPr lang="it-IT" sz="1000" b="0" i="0" u="none" strike="noStrike" dirty="0">
                        <a:solidFill>
                          <a:srgbClr val="000000"/>
                        </a:solidFill>
                        <a:effectLst/>
                        <a:latin typeface="Barlow"/>
                      </a:endParaRPr>
                    </a:p>
                  </a:txBody>
                  <a:tcPr marL="9525" marR="9525" marT="9525" marB="0" anchor="b"/>
                </a:tc>
                <a:tc>
                  <a:txBody>
                    <a:bodyPr/>
                    <a:lstStyle/>
                    <a:p>
                      <a:pPr algn="l" fontAlgn="b"/>
                      <a:r>
                        <a:rPr lang="it-IT" sz="1000" u="none" strike="noStrike" dirty="0">
                          <a:effectLst/>
                          <a:latin typeface="Barlow"/>
                        </a:rPr>
                        <a:t> </a:t>
                      </a:r>
                      <a:endParaRPr lang="it-IT" sz="1000" b="0" i="0" u="none" strike="noStrike" dirty="0">
                        <a:solidFill>
                          <a:srgbClr val="000000"/>
                        </a:solidFill>
                        <a:effectLst/>
                        <a:latin typeface="Barlow"/>
                      </a:endParaRPr>
                    </a:p>
                  </a:txBody>
                  <a:tcPr marL="9525" marR="9525" marT="9525" marB="0" anchor="b"/>
                </a:tc>
                <a:extLst>
                  <a:ext uri="{0D108BD9-81ED-4DB2-BD59-A6C34878D82A}">
                    <a16:rowId xmlns:a16="http://schemas.microsoft.com/office/drawing/2014/main" val="3209794983"/>
                  </a:ext>
                </a:extLst>
              </a:tr>
              <a:tr h="252730">
                <a:tc>
                  <a:txBody>
                    <a:bodyPr/>
                    <a:lstStyle/>
                    <a:p>
                      <a:pPr algn="l" fontAlgn="b"/>
                      <a:r>
                        <a:rPr lang="it-IT" sz="1000" u="none" strike="noStrike" dirty="0">
                          <a:effectLst/>
                          <a:latin typeface="Barlow"/>
                        </a:rPr>
                        <a:t>Biblioteca Meneghetti - Lavori di messa a norma e miglioramento sismico</a:t>
                      </a:r>
                      <a:endParaRPr lang="it-IT"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€ 1.800.000,00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€ 998.580,00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€ 801.420,00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3263272332"/>
                  </a:ext>
                </a:extLst>
              </a:tr>
              <a:tr h="252730">
                <a:tc>
                  <a:txBody>
                    <a:bodyPr/>
                    <a:lstStyle/>
                    <a:p>
                      <a:pPr algn="l" fontAlgn="b"/>
                      <a:r>
                        <a:rPr lang="it-IT" sz="1000" u="none" strike="noStrike" dirty="0">
                          <a:effectLst/>
                          <a:latin typeface="Barlow"/>
                        </a:rPr>
                        <a:t>Nuovo edificio - Biologico 3°  - per aule e laboratori didattici e spazi studenti – Istituti Biologici</a:t>
                      </a:r>
                      <a:endParaRPr lang="it-IT"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€ 10.700.000,00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€ 4.218.292,00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€ 6.481.708,00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2742186583"/>
                  </a:ext>
                </a:extLst>
              </a:tr>
              <a:tr h="252730">
                <a:tc>
                  <a:txBody>
                    <a:bodyPr/>
                    <a:lstStyle/>
                    <a:p>
                      <a:pPr algn="l" fontAlgn="b"/>
                      <a:r>
                        <a:rPr lang="it-IT" sz="1000" u="none" strike="noStrike" dirty="0">
                          <a:effectLst/>
                          <a:latin typeface="Barlow"/>
                        </a:rPr>
                        <a:t>Edificio polifunzionale destinato alla didattica, uffici e alloggi compendio "Passalacqua"</a:t>
                      </a:r>
                      <a:endParaRPr lang="it-IT"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€ 13.920.000,00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€ 7.233.530,00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€ 6.686.470,00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3371005839"/>
                  </a:ext>
                </a:extLst>
              </a:tr>
              <a:tr h="252730">
                <a:tc>
                  <a:txBody>
                    <a:bodyPr/>
                    <a:lstStyle/>
                    <a:p>
                      <a:pPr algn="l" fontAlgn="b"/>
                      <a:r>
                        <a:rPr lang="it-IT" sz="1000" u="none" strike="noStrike" dirty="0">
                          <a:effectLst/>
                          <a:latin typeface="Barlow"/>
                        </a:rPr>
                        <a:t>Lavori di miglioramento sismico riguardante i Poli Universitari</a:t>
                      </a:r>
                      <a:endParaRPr lang="it-IT"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dirty="0">
                          <a:effectLst/>
                          <a:latin typeface="Barlow"/>
                        </a:rPr>
                        <a:t>€ 500.000,00</a:t>
                      </a:r>
                      <a:endParaRPr lang="it-IT" sz="1000" b="0" i="0" u="none" strike="noStrike" dirty="0">
                        <a:solidFill>
                          <a:srgbClr val="000000"/>
                        </a:solidFill>
                        <a:effectLst/>
                        <a:latin typeface="Barlow"/>
                      </a:endParaRPr>
                    </a:p>
                  </a:txBody>
                  <a:tcPr marL="9525" marR="9525" marT="9525" marB="0" anchor="b"/>
                </a:tc>
                <a:tc>
                  <a:txBody>
                    <a:bodyPr/>
                    <a:lstStyle/>
                    <a:p>
                      <a:pPr algn="l" fontAlgn="b"/>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€ 500.000,00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1006267636"/>
                  </a:ext>
                </a:extLst>
              </a:tr>
              <a:tr h="252730">
                <a:tc>
                  <a:txBody>
                    <a:bodyPr/>
                    <a:lstStyle/>
                    <a:p>
                      <a:pPr algn="l" fontAlgn="b"/>
                      <a:r>
                        <a:rPr lang="it-IT" sz="1000" u="none" strike="noStrike">
                          <a:effectLst/>
                          <a:latin typeface="Barlow"/>
                        </a:rPr>
                        <a:t>Sistemazione aree esterne compendio Ca' Vignal</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dirty="0">
                          <a:effectLst/>
                          <a:latin typeface="Barlow"/>
                        </a:rPr>
                        <a:t>€ 500.000,00</a:t>
                      </a:r>
                      <a:endParaRPr lang="it-IT" sz="1000" b="0" i="0" u="none" strike="noStrike" dirty="0">
                        <a:solidFill>
                          <a:srgbClr val="000000"/>
                        </a:solidFill>
                        <a:effectLst/>
                        <a:latin typeface="Barlow"/>
                      </a:endParaRPr>
                    </a:p>
                  </a:txBody>
                  <a:tcPr marL="9525" marR="9525" marT="9525" marB="0" anchor="b"/>
                </a:tc>
                <a:tc>
                  <a:txBody>
                    <a:bodyPr/>
                    <a:lstStyle/>
                    <a:p>
                      <a:pPr algn="l" fontAlgn="b"/>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€ 500.000,00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2990206979"/>
                  </a:ext>
                </a:extLst>
              </a:tr>
              <a:tr h="252730">
                <a:tc>
                  <a:txBody>
                    <a:bodyPr/>
                    <a:lstStyle/>
                    <a:p>
                      <a:pPr algn="l" fontAlgn="b"/>
                      <a:r>
                        <a:rPr lang="it-IT" sz="1000" u="none" strike="noStrike">
                          <a:effectLst/>
                          <a:latin typeface="Barlow"/>
                        </a:rPr>
                        <a:t>Adeguamento Tecnico-funzionale sala server e sala backup dell'Ateneo</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€ 280.000,00</a:t>
                      </a:r>
                      <a:endParaRPr lang="it-IT" sz="1000" b="0" i="0" u="none" strike="noStrike">
                        <a:solidFill>
                          <a:srgbClr val="000000"/>
                        </a:solidFill>
                        <a:effectLst/>
                        <a:latin typeface="Barlow"/>
                      </a:endParaRPr>
                    </a:p>
                  </a:txBody>
                  <a:tcPr marL="9525" marR="9525" marT="9525" marB="0" anchor="b"/>
                </a:tc>
                <a:tc>
                  <a:txBody>
                    <a:bodyPr/>
                    <a:lstStyle/>
                    <a:p>
                      <a:pPr algn="l" fontAlgn="b"/>
                      <a:endParaRPr lang="it-IT"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€ 280.000,00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1240387241"/>
                  </a:ext>
                </a:extLst>
              </a:tr>
              <a:tr h="252730">
                <a:tc>
                  <a:txBody>
                    <a:bodyPr/>
                    <a:lstStyle/>
                    <a:p>
                      <a:pPr algn="r" fontAlgn="b"/>
                      <a:r>
                        <a:rPr lang="it-IT" sz="1000" b="1" u="none" strike="noStrike" dirty="0">
                          <a:effectLst/>
                          <a:latin typeface="Barlow"/>
                        </a:rPr>
                        <a:t>Totale</a:t>
                      </a:r>
                      <a:endParaRPr lang="it-IT" sz="1000" b="1" i="1" u="none" strike="noStrike" dirty="0">
                        <a:solidFill>
                          <a:srgbClr val="000000"/>
                        </a:solidFill>
                        <a:effectLst/>
                        <a:latin typeface="Barlow"/>
                      </a:endParaRPr>
                    </a:p>
                  </a:txBody>
                  <a:tcPr marL="9525" marR="9525" marT="9525" marB="0" anchor="b"/>
                </a:tc>
                <a:tc>
                  <a:txBody>
                    <a:bodyPr/>
                    <a:lstStyle/>
                    <a:p>
                      <a:pPr algn="r" fontAlgn="b"/>
                      <a:r>
                        <a:rPr lang="it-IT" sz="1000" b="1" u="none" strike="noStrike" dirty="0">
                          <a:effectLst/>
                          <a:latin typeface="Barlow"/>
                        </a:rPr>
                        <a:t>€ 27.700.000,00</a:t>
                      </a:r>
                      <a:endParaRPr lang="it-IT" sz="1000" b="1" i="1" u="none" strike="noStrike" dirty="0">
                        <a:solidFill>
                          <a:srgbClr val="000000"/>
                        </a:solidFill>
                        <a:effectLst/>
                        <a:latin typeface="Barlow"/>
                      </a:endParaRPr>
                    </a:p>
                  </a:txBody>
                  <a:tcPr marL="9525" marR="9525" marT="9525" marB="0" anchor="b"/>
                </a:tc>
                <a:tc>
                  <a:txBody>
                    <a:bodyPr/>
                    <a:lstStyle/>
                    <a:p>
                      <a:pPr algn="r" fontAlgn="b"/>
                      <a:r>
                        <a:rPr lang="it-IT" sz="1000" b="1" u="none" strike="noStrike" dirty="0">
                          <a:effectLst/>
                          <a:latin typeface="Barlow"/>
                        </a:rPr>
                        <a:t>€ 12.450.402,00</a:t>
                      </a:r>
                      <a:endParaRPr lang="it-IT" sz="1000" b="1" i="1" u="none" strike="noStrike" dirty="0">
                        <a:solidFill>
                          <a:srgbClr val="000000"/>
                        </a:solidFill>
                        <a:effectLst/>
                        <a:latin typeface="Barlow"/>
                      </a:endParaRPr>
                    </a:p>
                  </a:txBody>
                  <a:tcPr marL="9525" marR="9525" marT="9525" marB="0" anchor="b"/>
                </a:tc>
                <a:tc>
                  <a:txBody>
                    <a:bodyPr/>
                    <a:lstStyle/>
                    <a:p>
                      <a:pPr algn="r" fontAlgn="b"/>
                      <a:r>
                        <a:rPr lang="it-IT" sz="1000" b="1" u="none" strike="noStrike" dirty="0">
                          <a:effectLst/>
                          <a:latin typeface="Barlow"/>
                        </a:rPr>
                        <a:t>€ 15.249.598,00</a:t>
                      </a:r>
                      <a:endParaRPr lang="it-IT" sz="1000" b="1" i="1" u="none" strike="noStrike" dirty="0">
                        <a:solidFill>
                          <a:srgbClr val="000000"/>
                        </a:solidFill>
                        <a:effectLst/>
                        <a:latin typeface="Barlow"/>
                      </a:endParaRPr>
                    </a:p>
                  </a:txBody>
                  <a:tcPr marL="9525" marR="9525" marT="9525" marB="0" anchor="b"/>
                </a:tc>
                <a:extLst>
                  <a:ext uri="{0D108BD9-81ED-4DB2-BD59-A6C34878D82A}">
                    <a16:rowId xmlns:a16="http://schemas.microsoft.com/office/drawing/2014/main" val="4287522084"/>
                  </a:ext>
                </a:extLst>
              </a:tr>
            </a:tbl>
          </a:graphicData>
        </a:graphic>
      </p:graphicFrame>
      <p:graphicFrame>
        <p:nvGraphicFramePr>
          <p:cNvPr id="8" name="Tabella 7">
            <a:extLst>
              <a:ext uri="{FF2B5EF4-FFF2-40B4-BE49-F238E27FC236}">
                <a16:creationId xmlns:a16="http://schemas.microsoft.com/office/drawing/2014/main" id="{93BE3812-3DAF-4D9C-A8E6-70C97017243B}"/>
              </a:ext>
            </a:extLst>
          </p:cNvPr>
          <p:cNvGraphicFramePr>
            <a:graphicFrameLocks noGrp="1"/>
          </p:cNvGraphicFramePr>
          <p:nvPr>
            <p:extLst>
              <p:ext uri="{D42A27DB-BD31-4B8C-83A1-F6EECF244321}">
                <p14:modId xmlns:p14="http://schemas.microsoft.com/office/powerpoint/2010/main" val="1718346736"/>
              </p:ext>
            </p:extLst>
          </p:nvPr>
        </p:nvGraphicFramePr>
        <p:xfrm>
          <a:off x="615000" y="5855093"/>
          <a:ext cx="9385300" cy="505460"/>
        </p:xfrm>
        <a:graphic>
          <a:graphicData uri="http://schemas.openxmlformats.org/drawingml/2006/table">
            <a:tbl>
              <a:tblPr>
                <a:tableStyleId>{69012ECD-51FC-41F1-AA8D-1B2483CD663E}</a:tableStyleId>
              </a:tblPr>
              <a:tblGrid>
                <a:gridCol w="6122504">
                  <a:extLst>
                    <a:ext uri="{9D8B030D-6E8A-4147-A177-3AD203B41FA5}">
                      <a16:colId xmlns:a16="http://schemas.microsoft.com/office/drawing/2014/main" val="1659201349"/>
                    </a:ext>
                  </a:extLst>
                </a:gridCol>
                <a:gridCol w="1053744">
                  <a:extLst>
                    <a:ext uri="{9D8B030D-6E8A-4147-A177-3AD203B41FA5}">
                      <a16:colId xmlns:a16="http://schemas.microsoft.com/office/drawing/2014/main" val="4047509983"/>
                    </a:ext>
                  </a:extLst>
                </a:gridCol>
                <a:gridCol w="1104526">
                  <a:extLst>
                    <a:ext uri="{9D8B030D-6E8A-4147-A177-3AD203B41FA5}">
                      <a16:colId xmlns:a16="http://schemas.microsoft.com/office/drawing/2014/main" val="369164737"/>
                    </a:ext>
                  </a:extLst>
                </a:gridCol>
                <a:gridCol w="1104526">
                  <a:extLst>
                    <a:ext uri="{9D8B030D-6E8A-4147-A177-3AD203B41FA5}">
                      <a16:colId xmlns:a16="http://schemas.microsoft.com/office/drawing/2014/main" val="3359079244"/>
                    </a:ext>
                  </a:extLst>
                </a:gridCol>
              </a:tblGrid>
              <a:tr h="252730">
                <a:tc>
                  <a:txBody>
                    <a:bodyPr/>
                    <a:lstStyle/>
                    <a:p>
                      <a:pPr algn="l" fontAlgn="b"/>
                      <a:r>
                        <a:rPr lang="it-IT" sz="1000" b="1" u="none" strike="noStrike" dirty="0">
                          <a:effectLst/>
                          <a:latin typeface="Barlow"/>
                        </a:rPr>
                        <a:t>ALIENAZIONI</a:t>
                      </a:r>
                      <a:endParaRPr lang="it-IT" sz="1000" b="1" i="0" u="none" strike="noStrike" dirty="0">
                        <a:solidFill>
                          <a:srgbClr val="000000"/>
                        </a:solidFill>
                        <a:effectLst/>
                        <a:latin typeface="Barlow"/>
                      </a:endParaRPr>
                    </a:p>
                  </a:txBody>
                  <a:tcPr marL="9525" marR="9525" marT="9525" marB="0" anchor="b"/>
                </a:tc>
                <a:tc>
                  <a:txBody>
                    <a:bodyPr/>
                    <a:lstStyle/>
                    <a:p>
                      <a:pPr algn="l" fontAlgn="b"/>
                      <a:r>
                        <a:rPr lang="it-IT" sz="1000" u="none" strike="noStrike">
                          <a:effectLst/>
                          <a:latin typeface="Barlow"/>
                        </a:rPr>
                        <a:t> </a:t>
                      </a:r>
                      <a:endParaRPr lang="it-IT" sz="1000" b="0" i="0" u="none" strike="noStrike">
                        <a:solidFill>
                          <a:srgbClr val="000000"/>
                        </a:solidFill>
                        <a:effectLst/>
                        <a:latin typeface="Barlow"/>
                      </a:endParaRPr>
                    </a:p>
                  </a:txBody>
                  <a:tcPr marL="9525" marR="9525" marT="9525" marB="0" anchor="b"/>
                </a:tc>
                <a:tc>
                  <a:txBody>
                    <a:bodyPr/>
                    <a:lstStyle/>
                    <a:p>
                      <a:pPr algn="l" fontAlgn="b"/>
                      <a:r>
                        <a:rPr lang="it-IT" sz="1000" u="none" strike="noStrike">
                          <a:effectLst/>
                          <a:latin typeface="Barlow"/>
                        </a:rPr>
                        <a:t> </a:t>
                      </a:r>
                      <a:endParaRPr lang="it-IT" sz="1000" b="0" i="0" u="none" strike="noStrike">
                        <a:solidFill>
                          <a:srgbClr val="000000"/>
                        </a:solidFill>
                        <a:effectLst/>
                        <a:latin typeface="Barlow"/>
                      </a:endParaRPr>
                    </a:p>
                  </a:txBody>
                  <a:tcPr marL="9525" marR="9525" marT="9525" marB="0" anchor="b"/>
                </a:tc>
                <a:tc>
                  <a:txBody>
                    <a:bodyPr/>
                    <a:lstStyle/>
                    <a:p>
                      <a:pPr algn="l" fontAlgn="b"/>
                      <a:r>
                        <a:rPr lang="it-IT" sz="1000" u="none" strike="noStrike">
                          <a:effectLst/>
                          <a:latin typeface="Barlow"/>
                        </a:rPr>
                        <a:t> </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3172377878"/>
                  </a:ext>
                </a:extLst>
              </a:tr>
              <a:tr h="252730">
                <a:tc>
                  <a:txBody>
                    <a:bodyPr/>
                    <a:lstStyle/>
                    <a:p>
                      <a:pPr algn="l" fontAlgn="b"/>
                      <a:r>
                        <a:rPr lang="it-IT" sz="1000" u="none" strike="noStrike">
                          <a:effectLst/>
                          <a:latin typeface="Barlow"/>
                        </a:rPr>
                        <a:t>Palazzo Austoni 2022</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b="1" u="none" strike="noStrike" dirty="0">
                          <a:effectLst/>
                          <a:latin typeface="Barlow"/>
                        </a:rPr>
                        <a:t>€ 1.820.000,00</a:t>
                      </a:r>
                      <a:endParaRPr lang="it-IT" sz="1000" b="1" i="0" u="none" strike="noStrike" dirty="0">
                        <a:solidFill>
                          <a:srgbClr val="000000"/>
                        </a:solidFill>
                        <a:effectLst/>
                        <a:latin typeface="Barlow"/>
                      </a:endParaRPr>
                    </a:p>
                  </a:txBody>
                  <a:tcPr marL="9525" marR="9525" marT="9525" marB="0" anchor="b"/>
                </a:tc>
                <a:tc>
                  <a:txBody>
                    <a:bodyPr/>
                    <a:lstStyle/>
                    <a:p>
                      <a:pPr algn="l" fontAlgn="b"/>
                      <a:r>
                        <a:rPr lang="it-IT" sz="1000" b="1" u="none" strike="noStrike" dirty="0">
                          <a:effectLst/>
                          <a:latin typeface="Barlow"/>
                        </a:rPr>
                        <a:t> </a:t>
                      </a:r>
                      <a:endParaRPr lang="it-IT" sz="1000" b="1" i="0" u="none" strike="noStrike" dirty="0">
                        <a:solidFill>
                          <a:srgbClr val="000000"/>
                        </a:solidFill>
                        <a:effectLst/>
                        <a:latin typeface="Barlow"/>
                      </a:endParaRPr>
                    </a:p>
                  </a:txBody>
                  <a:tcPr marL="9525" marR="9525" marT="9525" marB="0" anchor="b"/>
                </a:tc>
                <a:tc>
                  <a:txBody>
                    <a:bodyPr/>
                    <a:lstStyle/>
                    <a:p>
                      <a:pPr algn="l" fontAlgn="b"/>
                      <a:r>
                        <a:rPr lang="it-IT" sz="1000" u="none" strike="noStrike" dirty="0">
                          <a:effectLst/>
                          <a:latin typeface="Barlow"/>
                        </a:rPr>
                        <a:t> </a:t>
                      </a:r>
                      <a:endParaRPr lang="it-IT" sz="1000" b="0" i="0" u="none" strike="noStrike" dirty="0">
                        <a:solidFill>
                          <a:srgbClr val="000000"/>
                        </a:solidFill>
                        <a:effectLst/>
                        <a:latin typeface="Barlow"/>
                      </a:endParaRPr>
                    </a:p>
                  </a:txBody>
                  <a:tcPr marL="9525" marR="9525" marT="9525" marB="0" anchor="b"/>
                </a:tc>
                <a:extLst>
                  <a:ext uri="{0D108BD9-81ED-4DB2-BD59-A6C34878D82A}">
                    <a16:rowId xmlns:a16="http://schemas.microsoft.com/office/drawing/2014/main" val="639543906"/>
                  </a:ext>
                </a:extLst>
              </a:tr>
            </a:tbl>
          </a:graphicData>
        </a:graphic>
      </p:graphicFrame>
      <p:graphicFrame>
        <p:nvGraphicFramePr>
          <p:cNvPr id="9" name="Tabella 8">
            <a:extLst>
              <a:ext uri="{FF2B5EF4-FFF2-40B4-BE49-F238E27FC236}">
                <a16:creationId xmlns:a16="http://schemas.microsoft.com/office/drawing/2014/main" id="{8F5FDF68-463B-4FB9-93A0-5755773CA23C}"/>
              </a:ext>
            </a:extLst>
          </p:cNvPr>
          <p:cNvGraphicFramePr>
            <a:graphicFrameLocks noGrp="1"/>
          </p:cNvGraphicFramePr>
          <p:nvPr>
            <p:extLst>
              <p:ext uri="{D42A27DB-BD31-4B8C-83A1-F6EECF244321}">
                <p14:modId xmlns:p14="http://schemas.microsoft.com/office/powerpoint/2010/main" val="2197758022"/>
              </p:ext>
            </p:extLst>
          </p:nvPr>
        </p:nvGraphicFramePr>
        <p:xfrm>
          <a:off x="615000" y="4464158"/>
          <a:ext cx="9385300" cy="1226542"/>
        </p:xfrm>
        <a:graphic>
          <a:graphicData uri="http://schemas.openxmlformats.org/drawingml/2006/table">
            <a:tbl>
              <a:tblPr>
                <a:tableStyleId>{69012ECD-51FC-41F1-AA8D-1B2483CD663E}</a:tableStyleId>
              </a:tblPr>
              <a:tblGrid>
                <a:gridCol w="6122504">
                  <a:extLst>
                    <a:ext uri="{9D8B030D-6E8A-4147-A177-3AD203B41FA5}">
                      <a16:colId xmlns:a16="http://schemas.microsoft.com/office/drawing/2014/main" val="1782298838"/>
                    </a:ext>
                  </a:extLst>
                </a:gridCol>
                <a:gridCol w="1053744">
                  <a:extLst>
                    <a:ext uri="{9D8B030D-6E8A-4147-A177-3AD203B41FA5}">
                      <a16:colId xmlns:a16="http://schemas.microsoft.com/office/drawing/2014/main" val="312362679"/>
                    </a:ext>
                  </a:extLst>
                </a:gridCol>
                <a:gridCol w="1104526">
                  <a:extLst>
                    <a:ext uri="{9D8B030D-6E8A-4147-A177-3AD203B41FA5}">
                      <a16:colId xmlns:a16="http://schemas.microsoft.com/office/drawing/2014/main" val="1722828273"/>
                    </a:ext>
                  </a:extLst>
                </a:gridCol>
                <a:gridCol w="1104526">
                  <a:extLst>
                    <a:ext uri="{9D8B030D-6E8A-4147-A177-3AD203B41FA5}">
                      <a16:colId xmlns:a16="http://schemas.microsoft.com/office/drawing/2014/main" val="45652723"/>
                    </a:ext>
                  </a:extLst>
                </a:gridCol>
              </a:tblGrid>
              <a:tr h="215622">
                <a:tc>
                  <a:txBody>
                    <a:bodyPr/>
                    <a:lstStyle/>
                    <a:p>
                      <a:pPr algn="l" fontAlgn="b"/>
                      <a:r>
                        <a:rPr lang="it-IT" sz="1000" b="1" u="none" strike="noStrike" dirty="0">
                          <a:effectLst/>
                          <a:latin typeface="Barlow"/>
                        </a:rPr>
                        <a:t>PARTECIPAZIONE FINANZIAMENTI ESTERNI</a:t>
                      </a:r>
                      <a:endParaRPr lang="it-IT" sz="1000" b="1" i="0" u="none" strike="noStrike" dirty="0">
                        <a:solidFill>
                          <a:srgbClr val="000000"/>
                        </a:solidFill>
                        <a:effectLst/>
                        <a:latin typeface="Barlow"/>
                      </a:endParaRPr>
                    </a:p>
                  </a:txBody>
                  <a:tcPr marL="9525" marR="9525" marT="9525" marB="0" anchor="b"/>
                </a:tc>
                <a:tc>
                  <a:txBody>
                    <a:bodyPr/>
                    <a:lstStyle/>
                    <a:p>
                      <a:pPr algn="ctr" fontAlgn="b"/>
                      <a:r>
                        <a:rPr lang="it-IT" sz="1000" b="1" u="none" strike="noStrike" dirty="0">
                          <a:effectLst/>
                          <a:latin typeface="Barlow"/>
                        </a:rPr>
                        <a:t>RICHIESTI</a:t>
                      </a:r>
                      <a:endParaRPr lang="it-IT" sz="1000" b="1" i="0" u="none" strike="noStrike" dirty="0">
                        <a:solidFill>
                          <a:srgbClr val="000000"/>
                        </a:solidFill>
                        <a:effectLst/>
                        <a:latin typeface="Barlow"/>
                      </a:endParaRPr>
                    </a:p>
                  </a:txBody>
                  <a:tcPr marL="9525" marR="9525" marT="9525" marB="0" anchor="b"/>
                </a:tc>
                <a:tc>
                  <a:txBody>
                    <a:bodyPr/>
                    <a:lstStyle/>
                    <a:p>
                      <a:pPr algn="ctr" fontAlgn="b"/>
                      <a:r>
                        <a:rPr lang="it-IT" sz="1000" b="1" u="none" strike="noStrike" dirty="0">
                          <a:effectLst/>
                          <a:latin typeface="Barlow"/>
                        </a:rPr>
                        <a:t>ASSEGANTI</a:t>
                      </a:r>
                      <a:endParaRPr lang="it-IT" sz="1000" b="1" i="0" u="none" strike="noStrike" dirty="0">
                        <a:solidFill>
                          <a:srgbClr val="000000"/>
                        </a:solidFill>
                        <a:effectLst/>
                        <a:latin typeface="Barlow"/>
                      </a:endParaRPr>
                    </a:p>
                  </a:txBody>
                  <a:tcPr marL="9525" marR="9525" marT="9525" marB="0" anchor="b"/>
                </a:tc>
                <a:tc>
                  <a:txBody>
                    <a:bodyPr/>
                    <a:lstStyle/>
                    <a:p>
                      <a:pPr algn="ctr" fontAlgn="b"/>
                      <a:r>
                        <a:rPr lang="it-IT" sz="1000" b="1" u="none" strike="noStrike" dirty="0">
                          <a:effectLst/>
                          <a:latin typeface="Barlow"/>
                        </a:rPr>
                        <a:t>LIQUIDATI</a:t>
                      </a:r>
                      <a:endParaRPr lang="it-IT" sz="1000" b="1" i="0" u="none" strike="noStrike" dirty="0">
                        <a:solidFill>
                          <a:srgbClr val="000000"/>
                        </a:solidFill>
                        <a:effectLst/>
                        <a:latin typeface="Barlow"/>
                      </a:endParaRPr>
                    </a:p>
                  </a:txBody>
                  <a:tcPr marL="9525" marR="9525" marT="9525" marB="0" anchor="b"/>
                </a:tc>
                <a:extLst>
                  <a:ext uri="{0D108BD9-81ED-4DB2-BD59-A6C34878D82A}">
                    <a16:rowId xmlns:a16="http://schemas.microsoft.com/office/drawing/2014/main" val="2912377340"/>
                  </a:ext>
                </a:extLst>
              </a:tr>
              <a:tr h="252730">
                <a:tc>
                  <a:txBody>
                    <a:bodyPr/>
                    <a:lstStyle/>
                    <a:p>
                      <a:pPr algn="l" fontAlgn="b"/>
                      <a:r>
                        <a:rPr lang="es-ES" sz="1000" u="none" strike="noStrike" dirty="0">
                          <a:effectLst/>
                          <a:latin typeface="Barlow"/>
                        </a:rPr>
                        <a:t>Decreto MUR 1121 del 05/12/2019</a:t>
                      </a:r>
                      <a:endParaRPr lang="es-ES"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€ 7.870.688,00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€ 7.870.688,00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€ 3.549.146,00</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4004222769"/>
                  </a:ext>
                </a:extLst>
              </a:tr>
              <a:tr h="252730">
                <a:tc>
                  <a:txBody>
                    <a:bodyPr/>
                    <a:lstStyle/>
                    <a:p>
                      <a:pPr algn="l" fontAlgn="b"/>
                      <a:r>
                        <a:rPr lang="es-ES" sz="1000" u="none" strike="noStrike">
                          <a:effectLst/>
                          <a:latin typeface="Barlow"/>
                        </a:rPr>
                        <a:t>Decreto MUR 1274 del 10/12/2021 </a:t>
                      </a:r>
                      <a:endParaRPr lang="es-ES"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€ 9.461.510,00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€ 998.580,00</a:t>
                      </a:r>
                      <a:endParaRPr lang="it-IT" sz="1000" b="0" i="0" u="none" strike="noStrike">
                        <a:solidFill>
                          <a:srgbClr val="000000"/>
                        </a:solidFill>
                        <a:effectLst/>
                        <a:latin typeface="Barlow"/>
                      </a:endParaRPr>
                    </a:p>
                  </a:txBody>
                  <a:tcPr marL="9525" marR="9525" marT="9525" marB="0" anchor="b"/>
                </a:tc>
                <a:tc>
                  <a:txBody>
                    <a:bodyPr/>
                    <a:lstStyle/>
                    <a:p>
                      <a:pPr algn="l" fontAlgn="b"/>
                      <a:r>
                        <a:rPr lang="it-IT" sz="1000" u="none" strike="noStrike">
                          <a:effectLst/>
                          <a:latin typeface="Barlow"/>
                        </a:rPr>
                        <a:t> </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4239417400"/>
                  </a:ext>
                </a:extLst>
              </a:tr>
              <a:tr h="252730">
                <a:tc>
                  <a:txBody>
                    <a:bodyPr/>
                    <a:lstStyle/>
                    <a:p>
                      <a:pPr algn="l" fontAlgn="b"/>
                      <a:r>
                        <a:rPr lang="es-ES" sz="1000" u="none" strike="noStrike" dirty="0">
                          <a:effectLst/>
                          <a:latin typeface="Barlow"/>
                        </a:rPr>
                        <a:t>Decreto MUR 1275 del 10/12/2021</a:t>
                      </a:r>
                      <a:endParaRPr lang="es-ES" sz="1000" b="0" i="0" u="none" strike="noStrike" dirty="0">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€ 1.050.000,00</a:t>
                      </a:r>
                      <a:endParaRPr lang="it-IT" sz="1000" b="0" i="0" u="none" strike="noStrike">
                        <a:solidFill>
                          <a:srgbClr val="000000"/>
                        </a:solidFill>
                        <a:effectLst/>
                        <a:latin typeface="Barlow"/>
                      </a:endParaRPr>
                    </a:p>
                  </a:txBody>
                  <a:tcPr marL="9525" marR="9525" marT="9525" marB="0" anchor="b"/>
                </a:tc>
                <a:tc>
                  <a:txBody>
                    <a:bodyPr/>
                    <a:lstStyle/>
                    <a:p>
                      <a:pPr algn="r" fontAlgn="b"/>
                      <a:r>
                        <a:rPr lang="it-IT" sz="1000" u="none" strike="noStrike">
                          <a:effectLst/>
                          <a:latin typeface="Barlow"/>
                        </a:rPr>
                        <a:t>€ 1.050.000,00</a:t>
                      </a:r>
                      <a:endParaRPr lang="it-IT" sz="1000" b="0" i="0" u="none" strike="noStrike">
                        <a:solidFill>
                          <a:srgbClr val="000000"/>
                        </a:solidFill>
                        <a:effectLst/>
                        <a:latin typeface="Barlow"/>
                      </a:endParaRPr>
                    </a:p>
                  </a:txBody>
                  <a:tcPr marL="9525" marR="9525" marT="9525" marB="0" anchor="b"/>
                </a:tc>
                <a:tc>
                  <a:txBody>
                    <a:bodyPr/>
                    <a:lstStyle/>
                    <a:p>
                      <a:pPr algn="l" fontAlgn="b"/>
                      <a:r>
                        <a:rPr lang="it-IT" sz="1000" u="none" strike="noStrike">
                          <a:effectLst/>
                          <a:latin typeface="Barlow"/>
                        </a:rPr>
                        <a:t> </a:t>
                      </a:r>
                      <a:endParaRPr lang="it-IT" sz="1000" b="0" i="0" u="none" strike="noStrike">
                        <a:solidFill>
                          <a:srgbClr val="000000"/>
                        </a:solidFill>
                        <a:effectLst/>
                        <a:latin typeface="Barlow"/>
                      </a:endParaRPr>
                    </a:p>
                  </a:txBody>
                  <a:tcPr marL="9525" marR="9525" marT="9525" marB="0" anchor="b"/>
                </a:tc>
                <a:extLst>
                  <a:ext uri="{0D108BD9-81ED-4DB2-BD59-A6C34878D82A}">
                    <a16:rowId xmlns:a16="http://schemas.microsoft.com/office/drawing/2014/main" val="4291044605"/>
                  </a:ext>
                </a:extLst>
              </a:tr>
              <a:tr h="252730">
                <a:tc>
                  <a:txBody>
                    <a:bodyPr/>
                    <a:lstStyle/>
                    <a:p>
                      <a:pPr algn="r" fontAlgn="b"/>
                      <a:r>
                        <a:rPr lang="it-IT" sz="1000" b="1" u="none" strike="noStrike" dirty="0">
                          <a:effectLst/>
                          <a:latin typeface="Barlow"/>
                        </a:rPr>
                        <a:t>Totale</a:t>
                      </a:r>
                      <a:endParaRPr lang="it-IT" sz="1000" b="1" i="1" u="none" strike="noStrike" dirty="0">
                        <a:solidFill>
                          <a:srgbClr val="000000"/>
                        </a:solidFill>
                        <a:effectLst/>
                        <a:latin typeface="Barlow"/>
                      </a:endParaRPr>
                    </a:p>
                  </a:txBody>
                  <a:tcPr marL="9525" marR="9525" marT="9525" marB="0" anchor="b"/>
                </a:tc>
                <a:tc>
                  <a:txBody>
                    <a:bodyPr/>
                    <a:lstStyle/>
                    <a:p>
                      <a:pPr algn="r" fontAlgn="b"/>
                      <a:r>
                        <a:rPr lang="it-IT" sz="1000" b="1" u="none" strike="noStrike" dirty="0">
                          <a:effectLst/>
                          <a:latin typeface="Barlow"/>
                        </a:rPr>
                        <a:t>€ 18.382.198,00</a:t>
                      </a:r>
                      <a:endParaRPr lang="it-IT" sz="1000" b="1" i="1" u="none" strike="noStrike" dirty="0">
                        <a:solidFill>
                          <a:srgbClr val="000000"/>
                        </a:solidFill>
                        <a:effectLst/>
                        <a:latin typeface="Barlow"/>
                      </a:endParaRPr>
                    </a:p>
                  </a:txBody>
                  <a:tcPr marL="9525" marR="9525" marT="9525" marB="0" anchor="b"/>
                </a:tc>
                <a:tc>
                  <a:txBody>
                    <a:bodyPr/>
                    <a:lstStyle/>
                    <a:p>
                      <a:pPr algn="r" fontAlgn="b"/>
                      <a:r>
                        <a:rPr lang="it-IT" sz="1000" b="1" u="none" strike="noStrike" dirty="0">
                          <a:effectLst/>
                          <a:latin typeface="Barlow"/>
                        </a:rPr>
                        <a:t>€ 9.919.268,00</a:t>
                      </a:r>
                      <a:endParaRPr lang="it-IT" sz="1000" b="1" i="1" u="none" strike="noStrike" dirty="0">
                        <a:solidFill>
                          <a:srgbClr val="000000"/>
                        </a:solidFill>
                        <a:effectLst/>
                        <a:latin typeface="Barlow"/>
                      </a:endParaRPr>
                    </a:p>
                  </a:txBody>
                  <a:tcPr marL="9525" marR="9525" marT="9525" marB="0" anchor="b"/>
                </a:tc>
                <a:tc>
                  <a:txBody>
                    <a:bodyPr/>
                    <a:lstStyle/>
                    <a:p>
                      <a:pPr algn="r" fontAlgn="b"/>
                      <a:r>
                        <a:rPr lang="it-IT" sz="1000" b="1" u="none" strike="noStrike" dirty="0">
                          <a:effectLst/>
                          <a:latin typeface="Barlow"/>
                        </a:rPr>
                        <a:t>€ 3.549.146,00</a:t>
                      </a:r>
                      <a:endParaRPr lang="it-IT" sz="1000" b="1" i="1" u="none" strike="noStrike" dirty="0">
                        <a:solidFill>
                          <a:srgbClr val="000000"/>
                        </a:solidFill>
                        <a:effectLst/>
                        <a:latin typeface="Barlow"/>
                      </a:endParaRPr>
                    </a:p>
                  </a:txBody>
                  <a:tcPr marL="9525" marR="9525" marT="9525" marB="0" anchor="b"/>
                </a:tc>
                <a:extLst>
                  <a:ext uri="{0D108BD9-81ED-4DB2-BD59-A6C34878D82A}">
                    <a16:rowId xmlns:a16="http://schemas.microsoft.com/office/drawing/2014/main" val="3710498602"/>
                  </a:ext>
                </a:extLst>
              </a:tr>
            </a:tbl>
          </a:graphicData>
        </a:graphic>
      </p:graphicFrame>
      <p:pic>
        <p:nvPicPr>
          <p:cNvPr id="3" name="Immagine 2"/>
          <p:cNvPicPr>
            <a:picLocks noChangeAspect="1"/>
          </p:cNvPicPr>
          <p:nvPr/>
        </p:nvPicPr>
        <p:blipFill>
          <a:blip r:embed="rId2"/>
          <a:stretch>
            <a:fillRect/>
          </a:stretch>
        </p:blipFill>
        <p:spPr>
          <a:xfrm>
            <a:off x="7994033" y="4011240"/>
            <a:ext cx="914479" cy="377985"/>
          </a:xfrm>
          <a:prstGeom prst="rect">
            <a:avLst/>
          </a:prstGeom>
        </p:spPr>
      </p:pic>
      <p:pic>
        <p:nvPicPr>
          <p:cNvPr id="5" name="Immagine 4"/>
          <p:cNvPicPr>
            <a:picLocks noChangeAspect="1"/>
          </p:cNvPicPr>
          <p:nvPr/>
        </p:nvPicPr>
        <p:blipFill>
          <a:blip r:embed="rId2"/>
          <a:stretch>
            <a:fillRect/>
          </a:stretch>
        </p:blipFill>
        <p:spPr>
          <a:xfrm>
            <a:off x="9014691" y="4048706"/>
            <a:ext cx="1108364" cy="377985"/>
          </a:xfrm>
          <a:prstGeom prst="rect">
            <a:avLst/>
          </a:prstGeom>
        </p:spPr>
      </p:pic>
    </p:spTree>
    <p:extLst>
      <p:ext uri="{BB962C8B-B14F-4D97-AF65-F5344CB8AC3E}">
        <p14:creationId xmlns:p14="http://schemas.microsoft.com/office/powerpoint/2010/main" val="40063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Custom 128">
      <a:dk1>
        <a:sysClr val="windowText" lastClr="000000"/>
      </a:dk1>
      <a:lt1>
        <a:srgbClr val="FFFFFF"/>
      </a:lt1>
      <a:dk2>
        <a:srgbClr val="3F3F3F"/>
      </a:dk2>
      <a:lt2>
        <a:srgbClr val="F2F2F2"/>
      </a:lt2>
      <a:accent1>
        <a:srgbClr val="31B0C1"/>
      </a:accent1>
      <a:accent2>
        <a:srgbClr val="CB488B"/>
      </a:accent2>
      <a:accent3>
        <a:srgbClr val="BC9230"/>
      </a:accent3>
      <a:accent4>
        <a:srgbClr val="126974"/>
      </a:accent4>
      <a:accent5>
        <a:srgbClr val="C13131"/>
      </a:accent5>
      <a:accent6>
        <a:srgbClr val="8E8016"/>
      </a:accent6>
      <a:hlink>
        <a:srgbClr val="31B0C1"/>
      </a:hlink>
      <a:folHlink>
        <a:srgbClr val="31B0C1"/>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Healthcare Pitch Deck_SB - v8.potx" id="{09150694-2D10-47FB-9499-835637889593}" vid="{C9B4AEDE-1B81-453E-91DD-2B942C10F46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 di Office</Template>
  <TotalTime>0</TotalTime>
  <Words>5813</Words>
  <Application>Microsoft Macintosh PowerPoint</Application>
  <PresentationFormat>Widescreen</PresentationFormat>
  <Paragraphs>636</Paragraphs>
  <Slides>46</Slides>
  <Notes>1</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46</vt:i4>
      </vt:variant>
    </vt:vector>
  </HeadingPairs>
  <TitlesOfParts>
    <vt:vector size="56" baseType="lpstr">
      <vt:lpstr>Arial</vt:lpstr>
      <vt:lpstr>Barlow</vt:lpstr>
      <vt:lpstr>Barlow Medium</vt:lpstr>
      <vt:lpstr>Barlow SemiBold</vt:lpstr>
      <vt:lpstr>Calibri</vt:lpstr>
      <vt:lpstr>Corbel</vt:lpstr>
      <vt:lpstr>inherit</vt:lpstr>
      <vt:lpstr>Symbol</vt:lpstr>
      <vt:lpstr>Wingdings</vt:lpstr>
      <vt:lpstr>Tema di Office</vt:lpstr>
      <vt:lpstr>Presentazione standard di PowerPoint</vt:lpstr>
      <vt:lpstr>Crescita del numero degli  studenti UNIVR 2019-2023     </vt:lpstr>
      <vt:lpstr>Crescita del  Personale UNIVR 2023    </vt:lpstr>
      <vt:lpstr>Il nuovo Dipartimento di Ingegneria per la Medicina di Innovazione (DIMI)</vt:lpstr>
      <vt:lpstr>Presentazione standard di PowerPoint</vt:lpstr>
      <vt:lpstr>Ampliamento dell’ Offerta formativa 2019-2023</vt:lpstr>
      <vt:lpstr> Corso di Laurea Magistrale a ciclo unico in  Medicina e Chirurgia UNIVR e UNITN     </vt:lpstr>
      <vt:lpstr>L’offerta formativa AA 2023-2024     </vt:lpstr>
      <vt:lpstr>FARMACIA</vt:lpstr>
      <vt:lpstr>BIOLOGY FOR TRANLATION RESEARCH AND PRECISION MEDICINE</vt:lpstr>
      <vt:lpstr>  MANAGEMENT DELLE ATTIVITA’ SPORTIVE INNOVATIVE E SOSTENIBILI   </vt:lpstr>
      <vt:lpstr>Il Piano Strategico 2023-2025      </vt:lpstr>
      <vt:lpstr>Diritto allo studio – interventi a favore delle studentesse e studenti</vt:lpstr>
      <vt:lpstr>La residenzialità universitaria        </vt:lpstr>
      <vt:lpstr>La nuova soglia della no Tax Area  dall’ a. a. 2023/24 :  da 22.000€ a 27.000€ : circa 8.500 studenti in no Tax Area  </vt:lpstr>
      <vt:lpstr>Presentazione standard di PowerPoint</vt:lpstr>
      <vt:lpstr>Comitato Unico di Garanzia (CUG)      </vt:lpstr>
      <vt:lpstr>UNIVR – IL SAPERE A COLORI E LA SOSTENIBILITA’ SOCIALE</vt:lpstr>
      <vt:lpstr> La Commissione della Rete delle Università per lo sviluppo sostenibile (RUS)            </vt:lpstr>
      <vt:lpstr>Cooperazione allo sviluppo internazionale    </vt:lpstr>
      <vt:lpstr>Cooperazione allo sviluppo internazionale    </vt:lpstr>
      <vt:lpstr>Le iniziative a favore degli studenti rifugiati e degli studenti ucraini</vt:lpstr>
      <vt:lpstr> Verona Città Universitaria - Sinergia col Comune       </vt:lpstr>
      <vt:lpstr> Orientamento in entrata              </vt:lpstr>
      <vt:lpstr>Orientamento in uscita       </vt:lpstr>
      <vt:lpstr>Doppia carriera (Dual Career)      </vt:lpstr>
      <vt:lpstr>Il Public engagement dell’Università di Verona     </vt:lpstr>
      <vt:lpstr>Presentazione standard di PowerPoint</vt:lpstr>
      <vt:lpstr>Spin off e Brevetti Università di Verona    </vt:lpstr>
      <vt:lpstr>Risultati Spin Off        </vt:lpstr>
      <vt:lpstr>ANVUR – Risultati VQR 2015-2019         </vt:lpstr>
      <vt:lpstr> Dottorati di ricerca  </vt:lpstr>
      <vt:lpstr>Progetti di ricerca                            </vt:lpstr>
      <vt:lpstr>Principali iniziative di Trasferimento Tecnologico</vt:lpstr>
      <vt:lpstr>Piani di sviluppo 2023-2027 - Dipartimenti di Eccellenza</vt:lpstr>
      <vt:lpstr>Il Piano Nazionale di Ripresa e Resilienza - le opportunità colte da UNIVR   </vt:lpstr>
      <vt:lpstr>Apertura internazionale       </vt:lpstr>
      <vt:lpstr>Centro Linguistico di Ateneo (CLA)     </vt:lpstr>
      <vt:lpstr>Centro Linguistico di Ateneo (CLA)</vt:lpstr>
      <vt:lpstr>Il sistema interno di assicurazione della qualità   </vt:lpstr>
      <vt:lpstr>MyUnivr: la intranet di Ateneo</vt:lpstr>
      <vt:lpstr>Investimenti sul capitale umano</vt:lpstr>
      <vt:lpstr>Investimenti sul capitale umano     </vt:lpstr>
      <vt:lpstr>Conto economico e stato patrimoniale      </vt:lpstr>
      <vt:lpstr>La Programmazione Edilizia Universitaria     </vt:lpstr>
      <vt:lpstr>La Programmazione Edilizia Universitaria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2018-11-14T14:46:23Z</dcterms:created>
  <dcterms:modified xsi:type="dcterms:W3CDTF">2023-05-18T15:21:30Z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2018-08-01T18:30:10.3119981Z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